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906000" cy="6858000" type="A4"/>
  <p:notesSz cx="9906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2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4284" y="2514601"/>
            <a:ext cx="715048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284" y="4777381"/>
            <a:ext cx="715048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8"/>
          <p:cNvSpPr/>
          <p:nvPr/>
        </p:nvSpPr>
        <p:spPr bwMode="auto">
          <a:xfrm>
            <a:off x="-34362" y="4321159"/>
            <a:ext cx="1511762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8612" y="4529542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9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609600"/>
            <a:ext cx="7141317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4354046"/>
            <a:ext cx="714131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26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467" y="609600"/>
            <a:ext cx="6618719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617303" y="3505200"/>
            <a:ext cx="612504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4354046"/>
            <a:ext cx="714131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1959010" y="648005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0328" y="290530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1788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2438402"/>
            <a:ext cx="7141317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181600"/>
            <a:ext cx="7141317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29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70467" y="609600"/>
            <a:ext cx="6618719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4283" y="4343400"/>
            <a:ext cx="724565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3" y="5181600"/>
            <a:ext cx="724565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959010" y="648005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50328" y="290530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8024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627407"/>
            <a:ext cx="7141316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04284" y="4343400"/>
            <a:ext cx="7141317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181600"/>
            <a:ext cx="7141317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71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1746" y="627407"/>
            <a:ext cx="1794143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4284" y="627407"/>
            <a:ext cx="5109377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103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97150" y="2426970"/>
            <a:ext cx="5711698" cy="1001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39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683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7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302" y="624110"/>
            <a:ext cx="7138299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284" y="2133600"/>
            <a:ext cx="7141317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92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2074562"/>
            <a:ext cx="7141317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3581400"/>
            <a:ext cx="7141317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3166528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3244141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2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4285" y="2136707"/>
            <a:ext cx="3463992" cy="376739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2083" y="2136707"/>
            <a:ext cx="3463517" cy="376739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787784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09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4131" y="2226626"/>
            <a:ext cx="311414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4283" y="2802889"/>
            <a:ext cx="3463993" cy="310570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7501" y="2223398"/>
            <a:ext cx="31126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78191" y="2799661"/>
            <a:ext cx="3461987" cy="310570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830" y="787784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57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300" y="624110"/>
            <a:ext cx="7138300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76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36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3" y="446088"/>
            <a:ext cx="2848716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85" y="446090"/>
            <a:ext cx="4106815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3" y="1598613"/>
            <a:ext cx="2848716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711194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51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284" y="4800600"/>
            <a:ext cx="714131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04284" y="634965"/>
            <a:ext cx="7141317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284" y="5367338"/>
            <a:ext cx="714131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3" y="4910661"/>
            <a:ext cx="1471552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3830" y="4983089"/>
            <a:ext cx="633726" cy="365125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21463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2123" y="285"/>
            <a:ext cx="2114961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9812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7300" y="624110"/>
            <a:ext cx="71383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84" y="2133600"/>
            <a:ext cx="7141317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0100" y="6135090"/>
            <a:ext cx="830245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4283" y="6135810"/>
            <a:ext cx="6192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53830" y="787784"/>
            <a:ext cx="633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90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2.jp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8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116.png"/><Relationship Id="rId15" Type="http://schemas.openxmlformats.org/officeDocument/2006/relationships/image" Target="../media/image123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4.jp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jp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0.jp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1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jp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3.jp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1000760" cy="1577975"/>
            <a:chOff x="157170" y="304866"/>
            <a:chExt cx="1000760" cy="1577975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859279" y="2324100"/>
            <a:ext cx="6219825" cy="1148080"/>
            <a:chOff x="1859279" y="2324100"/>
            <a:chExt cx="6219825" cy="1148080"/>
          </a:xfrm>
        </p:grpSpPr>
        <p:sp>
          <p:nvSpPr>
            <p:cNvPr id="13" name="object 13"/>
            <p:cNvSpPr/>
            <p:nvPr/>
          </p:nvSpPr>
          <p:spPr>
            <a:xfrm>
              <a:off x="3046475" y="2324100"/>
              <a:ext cx="3846576" cy="6598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9279" y="2811780"/>
              <a:ext cx="6219444" cy="6598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 indent="1187450">
              <a:lnSpc>
                <a:spcPct val="100000"/>
              </a:lnSpc>
              <a:spcBef>
                <a:spcPts val="105"/>
              </a:spcBef>
            </a:pPr>
            <a:r>
              <a:rPr dirty="0"/>
              <a:t>Modélisation UML  Diagrammes </a:t>
            </a:r>
            <a:r>
              <a:rPr spc="-5" dirty="0"/>
              <a:t>de Cas</a:t>
            </a:r>
            <a:r>
              <a:rPr spc="-70" dirty="0"/>
              <a:t> </a:t>
            </a:r>
            <a:r>
              <a:rPr dirty="0"/>
              <a:t>d’utilisation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479291" y="4707635"/>
            <a:ext cx="3049905" cy="939165"/>
            <a:chOff x="3479291" y="4707635"/>
            <a:chExt cx="3049905" cy="939165"/>
          </a:xfrm>
        </p:grpSpPr>
        <p:sp>
          <p:nvSpPr>
            <p:cNvPr id="17" name="object 17"/>
            <p:cNvSpPr/>
            <p:nvPr/>
          </p:nvSpPr>
          <p:spPr>
            <a:xfrm>
              <a:off x="3479291" y="4707635"/>
              <a:ext cx="3049523" cy="4998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6367" y="5146547"/>
              <a:ext cx="2596895" cy="4998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0994" y="6456375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98194" y="168909"/>
            <a:ext cx="229692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Historique</a:t>
            </a:r>
          </a:p>
        </p:txBody>
      </p:sp>
      <p:grpSp>
        <p:nvGrpSpPr>
          <p:cNvPr id="6" name="object 15">
            <a:extLst>
              <a:ext uri="{FF2B5EF4-FFF2-40B4-BE49-F238E27FC236}">
                <a16:creationId xmlns:a16="http://schemas.microsoft.com/office/drawing/2014/main" id="{63EA29F4-3702-47C4-A051-22CFBAA8D787}"/>
              </a:ext>
            </a:extLst>
          </p:cNvPr>
          <p:cNvGrpSpPr/>
          <p:nvPr/>
        </p:nvGrpSpPr>
        <p:grpSpPr>
          <a:xfrm>
            <a:off x="1066800" y="2590800"/>
            <a:ext cx="8382000" cy="2743200"/>
            <a:chOff x="379425" y="1970739"/>
            <a:chExt cx="3849370" cy="1094105"/>
          </a:xfrm>
        </p:grpSpPr>
        <p:sp>
          <p:nvSpPr>
            <p:cNvPr id="7" name="object 16">
              <a:extLst>
                <a:ext uri="{FF2B5EF4-FFF2-40B4-BE49-F238E27FC236}">
                  <a16:creationId xmlns:a16="http://schemas.microsoft.com/office/drawing/2014/main" id="{643579FF-E111-4A2E-98BB-D4D84D168D65}"/>
                </a:ext>
              </a:extLst>
            </p:cNvPr>
            <p:cNvSpPr/>
            <p:nvPr/>
          </p:nvSpPr>
          <p:spPr>
            <a:xfrm>
              <a:off x="379425" y="2064237"/>
              <a:ext cx="3144681" cy="1000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7">
              <a:extLst>
                <a:ext uri="{FF2B5EF4-FFF2-40B4-BE49-F238E27FC236}">
                  <a16:creationId xmlns:a16="http://schemas.microsoft.com/office/drawing/2014/main" id="{57CD446E-588B-4B83-A335-C570AB8278D2}"/>
                </a:ext>
              </a:extLst>
            </p:cNvPr>
            <p:cNvSpPr/>
            <p:nvPr/>
          </p:nvSpPr>
          <p:spPr>
            <a:xfrm>
              <a:off x="992661" y="2031257"/>
              <a:ext cx="2677160" cy="712470"/>
            </a:xfrm>
            <a:custGeom>
              <a:avLst/>
              <a:gdLst/>
              <a:ahLst/>
              <a:cxnLst/>
              <a:rect l="l" t="t" r="r" b="b"/>
              <a:pathLst>
                <a:path w="2677160" h="712469">
                  <a:moveTo>
                    <a:pt x="2676719" y="0"/>
                  </a:moveTo>
                  <a:lnTo>
                    <a:pt x="0" y="0"/>
                  </a:lnTo>
                  <a:lnTo>
                    <a:pt x="0" y="712153"/>
                  </a:lnTo>
                  <a:lnTo>
                    <a:pt x="2676719" y="712153"/>
                  </a:lnTo>
                  <a:lnTo>
                    <a:pt x="2676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92D072A4-DA21-4844-ABBE-29A579514C59}"/>
                </a:ext>
              </a:extLst>
            </p:cNvPr>
            <p:cNvSpPr/>
            <p:nvPr/>
          </p:nvSpPr>
          <p:spPr>
            <a:xfrm>
              <a:off x="1068078" y="2822114"/>
              <a:ext cx="98425" cy="213360"/>
            </a:xfrm>
            <a:custGeom>
              <a:avLst/>
              <a:gdLst/>
              <a:ahLst/>
              <a:cxnLst/>
              <a:rect l="l" t="t" r="r" b="b"/>
              <a:pathLst>
                <a:path w="98425" h="213360">
                  <a:moveTo>
                    <a:pt x="0" y="161668"/>
                  </a:moveTo>
                  <a:lnTo>
                    <a:pt x="0" y="110510"/>
                  </a:lnTo>
                  <a:lnTo>
                    <a:pt x="98243" y="110510"/>
                  </a:lnTo>
                  <a:lnTo>
                    <a:pt x="98243" y="212831"/>
                  </a:lnTo>
                  <a:lnTo>
                    <a:pt x="0" y="212831"/>
                  </a:lnTo>
                  <a:lnTo>
                    <a:pt x="0" y="161668"/>
                  </a:lnTo>
                  <a:close/>
                </a:path>
                <a:path w="98425" h="213360">
                  <a:moveTo>
                    <a:pt x="0" y="51157"/>
                  </a:moveTo>
                  <a:lnTo>
                    <a:pt x="0" y="0"/>
                  </a:lnTo>
                  <a:lnTo>
                    <a:pt x="98243" y="0"/>
                  </a:lnTo>
                  <a:lnTo>
                    <a:pt x="98243" y="102320"/>
                  </a:lnTo>
                  <a:lnTo>
                    <a:pt x="0" y="102320"/>
                  </a:lnTo>
                  <a:lnTo>
                    <a:pt x="0" y="51157"/>
                  </a:lnTo>
                  <a:close/>
                </a:path>
              </a:pathLst>
            </a:custGeom>
            <a:ln w="40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D862FBA7-CE13-413F-941A-E163E7E93A36}"/>
                </a:ext>
              </a:extLst>
            </p:cNvPr>
            <p:cNvSpPr/>
            <p:nvPr/>
          </p:nvSpPr>
          <p:spPr>
            <a:xfrm>
              <a:off x="379425" y="2563342"/>
              <a:ext cx="3849370" cy="501650"/>
            </a:xfrm>
            <a:custGeom>
              <a:avLst/>
              <a:gdLst/>
              <a:ahLst/>
              <a:cxnLst/>
              <a:rect l="l" t="t" r="r" b="b"/>
              <a:pathLst>
                <a:path w="3849370" h="501650">
                  <a:moveTo>
                    <a:pt x="160299" y="436511"/>
                  </a:moveTo>
                  <a:lnTo>
                    <a:pt x="123469" y="436511"/>
                  </a:lnTo>
                  <a:lnTo>
                    <a:pt x="123469" y="493801"/>
                  </a:lnTo>
                  <a:lnTo>
                    <a:pt x="160299" y="493801"/>
                  </a:lnTo>
                  <a:lnTo>
                    <a:pt x="160299" y="436511"/>
                  </a:lnTo>
                  <a:close/>
                </a:path>
                <a:path w="3849370" h="501650">
                  <a:moveTo>
                    <a:pt x="332193" y="432422"/>
                  </a:moveTo>
                  <a:lnTo>
                    <a:pt x="242189" y="432422"/>
                  </a:lnTo>
                  <a:lnTo>
                    <a:pt x="242189" y="489712"/>
                  </a:lnTo>
                  <a:lnTo>
                    <a:pt x="332193" y="489712"/>
                  </a:lnTo>
                  <a:lnTo>
                    <a:pt x="332193" y="432422"/>
                  </a:lnTo>
                  <a:close/>
                </a:path>
                <a:path w="3849370" h="501650">
                  <a:moveTo>
                    <a:pt x="3849116" y="497903"/>
                  </a:moveTo>
                  <a:lnTo>
                    <a:pt x="3590125" y="497903"/>
                  </a:lnTo>
                  <a:lnTo>
                    <a:pt x="3590125" y="76352"/>
                  </a:lnTo>
                  <a:lnTo>
                    <a:pt x="944727" y="76352"/>
                  </a:lnTo>
                  <a:lnTo>
                    <a:pt x="944727" y="0"/>
                  </a:lnTo>
                  <a:lnTo>
                    <a:pt x="584568" y="0"/>
                  </a:lnTo>
                  <a:lnTo>
                    <a:pt x="584568" y="442036"/>
                  </a:lnTo>
                  <a:lnTo>
                    <a:pt x="614616" y="442036"/>
                  </a:lnTo>
                  <a:lnTo>
                    <a:pt x="614616" y="497903"/>
                  </a:lnTo>
                  <a:lnTo>
                    <a:pt x="0" y="497903"/>
                  </a:lnTo>
                  <a:lnTo>
                    <a:pt x="0" y="501357"/>
                  </a:lnTo>
                  <a:lnTo>
                    <a:pt x="614616" y="501357"/>
                  </a:lnTo>
                  <a:lnTo>
                    <a:pt x="3590125" y="501357"/>
                  </a:lnTo>
                  <a:lnTo>
                    <a:pt x="3849116" y="501357"/>
                  </a:lnTo>
                  <a:lnTo>
                    <a:pt x="3849116" y="497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A5CC16CA-6574-4188-8C29-11D0944405FE}"/>
                </a:ext>
              </a:extLst>
            </p:cNvPr>
            <p:cNvSpPr/>
            <p:nvPr/>
          </p:nvSpPr>
          <p:spPr>
            <a:xfrm>
              <a:off x="1026097" y="1970739"/>
              <a:ext cx="3156274" cy="10612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AE234BB0-C8A5-4EBE-8893-CFF7EAEE0FC7}"/>
                </a:ext>
              </a:extLst>
            </p:cNvPr>
            <p:cNvSpPr/>
            <p:nvPr/>
          </p:nvSpPr>
          <p:spPr>
            <a:xfrm>
              <a:off x="1726339" y="2125687"/>
              <a:ext cx="98425" cy="102870"/>
            </a:xfrm>
            <a:custGeom>
              <a:avLst/>
              <a:gdLst/>
              <a:ahLst/>
              <a:cxnLst/>
              <a:rect l="l" t="t" r="r" b="b"/>
              <a:pathLst>
                <a:path w="98425" h="102869">
                  <a:moveTo>
                    <a:pt x="98228" y="102320"/>
                  </a:moveTo>
                  <a:lnTo>
                    <a:pt x="0" y="102320"/>
                  </a:lnTo>
                  <a:lnTo>
                    <a:pt x="0" y="0"/>
                  </a:lnTo>
                  <a:lnTo>
                    <a:pt x="98228" y="0"/>
                  </a:lnTo>
                  <a:lnTo>
                    <a:pt x="98228" y="1023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2">
              <a:extLst>
                <a:ext uri="{FF2B5EF4-FFF2-40B4-BE49-F238E27FC236}">
                  <a16:creationId xmlns:a16="http://schemas.microsoft.com/office/drawing/2014/main" id="{FD5EB0CD-EAD2-4437-9E56-204BE02D346F}"/>
                </a:ext>
              </a:extLst>
            </p:cNvPr>
            <p:cNvSpPr/>
            <p:nvPr/>
          </p:nvSpPr>
          <p:spPr>
            <a:xfrm>
              <a:off x="1726339" y="2015192"/>
              <a:ext cx="98425" cy="213360"/>
            </a:xfrm>
            <a:custGeom>
              <a:avLst/>
              <a:gdLst/>
              <a:ahLst/>
              <a:cxnLst/>
              <a:rect l="l" t="t" r="r" b="b"/>
              <a:pathLst>
                <a:path w="98425" h="213360">
                  <a:moveTo>
                    <a:pt x="0" y="161652"/>
                  </a:moveTo>
                  <a:lnTo>
                    <a:pt x="0" y="110495"/>
                  </a:lnTo>
                  <a:lnTo>
                    <a:pt x="98228" y="110495"/>
                  </a:lnTo>
                  <a:lnTo>
                    <a:pt x="98228" y="212815"/>
                  </a:lnTo>
                  <a:lnTo>
                    <a:pt x="0" y="212815"/>
                  </a:lnTo>
                  <a:lnTo>
                    <a:pt x="0" y="161652"/>
                  </a:lnTo>
                  <a:close/>
                </a:path>
                <a:path w="98425" h="213360">
                  <a:moveTo>
                    <a:pt x="0" y="51162"/>
                  </a:moveTo>
                  <a:lnTo>
                    <a:pt x="0" y="0"/>
                  </a:lnTo>
                  <a:lnTo>
                    <a:pt x="98228" y="0"/>
                  </a:lnTo>
                  <a:lnTo>
                    <a:pt x="98228" y="102320"/>
                  </a:lnTo>
                  <a:lnTo>
                    <a:pt x="0" y="102320"/>
                  </a:lnTo>
                  <a:lnTo>
                    <a:pt x="0" y="51162"/>
                  </a:lnTo>
                  <a:close/>
                </a:path>
              </a:pathLst>
            </a:custGeom>
            <a:ln w="40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1EA189E0-3D4B-4FA0-8883-75FE300F622A}"/>
                </a:ext>
              </a:extLst>
            </p:cNvPr>
            <p:cNvSpPr/>
            <p:nvPr/>
          </p:nvSpPr>
          <p:spPr>
            <a:xfrm>
              <a:off x="948321" y="1970747"/>
              <a:ext cx="3280410" cy="1094105"/>
            </a:xfrm>
            <a:custGeom>
              <a:avLst/>
              <a:gdLst/>
              <a:ahLst/>
              <a:cxnLst/>
              <a:rect l="l" t="t" r="r" b="b"/>
              <a:pathLst>
                <a:path w="3280410" h="1094105">
                  <a:moveTo>
                    <a:pt x="31356" y="289102"/>
                  </a:moveTo>
                  <a:lnTo>
                    <a:pt x="19075" y="289102"/>
                  </a:lnTo>
                  <a:lnTo>
                    <a:pt x="19075" y="334111"/>
                  </a:lnTo>
                  <a:lnTo>
                    <a:pt x="31356" y="334111"/>
                  </a:lnTo>
                  <a:lnTo>
                    <a:pt x="31356" y="289102"/>
                  </a:lnTo>
                  <a:close/>
                </a:path>
                <a:path w="3280410" h="1094105">
                  <a:moveTo>
                    <a:pt x="600252" y="788416"/>
                  </a:moveTo>
                  <a:lnTo>
                    <a:pt x="51816" y="788416"/>
                  </a:lnTo>
                  <a:lnTo>
                    <a:pt x="51816" y="1093965"/>
                  </a:lnTo>
                  <a:lnTo>
                    <a:pt x="600252" y="1093965"/>
                  </a:lnTo>
                  <a:lnTo>
                    <a:pt x="600252" y="788416"/>
                  </a:lnTo>
                  <a:close/>
                </a:path>
                <a:path w="3280410" h="1094105">
                  <a:moveTo>
                    <a:pt x="1828114" y="55816"/>
                  </a:moveTo>
                  <a:lnTo>
                    <a:pt x="1819922" y="55816"/>
                  </a:lnTo>
                  <a:lnTo>
                    <a:pt x="1819922" y="47612"/>
                  </a:lnTo>
                  <a:lnTo>
                    <a:pt x="1799463" y="47612"/>
                  </a:lnTo>
                  <a:lnTo>
                    <a:pt x="1799463" y="0"/>
                  </a:lnTo>
                  <a:lnTo>
                    <a:pt x="1643926" y="0"/>
                  </a:lnTo>
                  <a:lnTo>
                    <a:pt x="1643926" y="252260"/>
                  </a:lnTo>
                  <a:lnTo>
                    <a:pt x="1643926" y="346392"/>
                  </a:lnTo>
                  <a:lnTo>
                    <a:pt x="1480223" y="346392"/>
                  </a:lnTo>
                  <a:lnTo>
                    <a:pt x="1480223" y="256349"/>
                  </a:lnTo>
                  <a:lnTo>
                    <a:pt x="1451571" y="256349"/>
                  </a:lnTo>
                  <a:lnTo>
                    <a:pt x="1451571" y="149936"/>
                  </a:lnTo>
                  <a:lnTo>
                    <a:pt x="1459763" y="149936"/>
                  </a:lnTo>
                  <a:lnTo>
                    <a:pt x="1459763" y="252260"/>
                  </a:lnTo>
                  <a:lnTo>
                    <a:pt x="1643926" y="252260"/>
                  </a:lnTo>
                  <a:lnTo>
                    <a:pt x="1643926" y="0"/>
                  </a:lnTo>
                  <a:lnTo>
                    <a:pt x="1034097" y="0"/>
                  </a:lnTo>
                  <a:lnTo>
                    <a:pt x="989088" y="0"/>
                  </a:lnTo>
                  <a:lnTo>
                    <a:pt x="744893" y="0"/>
                  </a:lnTo>
                  <a:lnTo>
                    <a:pt x="673938" y="0"/>
                  </a:lnTo>
                  <a:lnTo>
                    <a:pt x="0" y="0"/>
                  </a:lnTo>
                  <a:lnTo>
                    <a:pt x="0" y="271284"/>
                  </a:lnTo>
                  <a:lnTo>
                    <a:pt x="212839" y="271284"/>
                  </a:lnTo>
                  <a:lnTo>
                    <a:pt x="212839" y="279476"/>
                  </a:lnTo>
                  <a:lnTo>
                    <a:pt x="249669" y="279476"/>
                  </a:lnTo>
                  <a:lnTo>
                    <a:pt x="249669" y="271284"/>
                  </a:lnTo>
                  <a:lnTo>
                    <a:pt x="331508" y="271284"/>
                  </a:lnTo>
                  <a:lnTo>
                    <a:pt x="331508" y="275386"/>
                  </a:lnTo>
                  <a:lnTo>
                    <a:pt x="421563" y="275386"/>
                  </a:lnTo>
                  <a:lnTo>
                    <a:pt x="421563" y="271284"/>
                  </a:lnTo>
                  <a:lnTo>
                    <a:pt x="744893" y="271284"/>
                  </a:lnTo>
                  <a:lnTo>
                    <a:pt x="744893" y="227685"/>
                  </a:lnTo>
                  <a:lnTo>
                    <a:pt x="993165" y="227685"/>
                  </a:lnTo>
                  <a:lnTo>
                    <a:pt x="993165" y="256349"/>
                  </a:lnTo>
                  <a:lnTo>
                    <a:pt x="948156" y="256349"/>
                  </a:lnTo>
                  <a:lnTo>
                    <a:pt x="948156" y="375043"/>
                  </a:lnTo>
                  <a:lnTo>
                    <a:pt x="1394269" y="375043"/>
                  </a:lnTo>
                  <a:lnTo>
                    <a:pt x="1394269" y="608330"/>
                  </a:lnTo>
                  <a:lnTo>
                    <a:pt x="1799463" y="608330"/>
                  </a:lnTo>
                  <a:lnTo>
                    <a:pt x="1799463" y="383235"/>
                  </a:lnTo>
                  <a:lnTo>
                    <a:pt x="1819922" y="383235"/>
                  </a:lnTo>
                  <a:lnTo>
                    <a:pt x="1819922" y="252260"/>
                  </a:lnTo>
                  <a:lnTo>
                    <a:pt x="1828114" y="252260"/>
                  </a:lnTo>
                  <a:lnTo>
                    <a:pt x="1828114" y="55816"/>
                  </a:lnTo>
                  <a:close/>
                </a:path>
                <a:path w="3280410" h="1094105">
                  <a:moveTo>
                    <a:pt x="3252419" y="0"/>
                  </a:moveTo>
                  <a:lnTo>
                    <a:pt x="2098243" y="0"/>
                  </a:lnTo>
                  <a:lnTo>
                    <a:pt x="1995919" y="0"/>
                  </a:lnTo>
                  <a:lnTo>
                    <a:pt x="1954987" y="0"/>
                  </a:lnTo>
                  <a:lnTo>
                    <a:pt x="1954987" y="280911"/>
                  </a:lnTo>
                  <a:lnTo>
                    <a:pt x="1926336" y="280911"/>
                  </a:lnTo>
                  <a:lnTo>
                    <a:pt x="1926336" y="506006"/>
                  </a:lnTo>
                  <a:lnTo>
                    <a:pt x="2229205" y="506006"/>
                  </a:lnTo>
                  <a:lnTo>
                    <a:pt x="2229205" y="370941"/>
                  </a:lnTo>
                  <a:lnTo>
                    <a:pt x="2532075" y="370941"/>
                  </a:lnTo>
                  <a:lnTo>
                    <a:pt x="2532075" y="264528"/>
                  </a:lnTo>
                  <a:lnTo>
                    <a:pt x="2180082" y="264528"/>
                  </a:lnTo>
                  <a:lnTo>
                    <a:pt x="2180082" y="280911"/>
                  </a:lnTo>
                  <a:lnTo>
                    <a:pt x="2098243" y="280911"/>
                  </a:lnTo>
                  <a:lnTo>
                    <a:pt x="2098243" y="76263"/>
                  </a:lnTo>
                  <a:lnTo>
                    <a:pt x="2364270" y="76263"/>
                  </a:lnTo>
                  <a:lnTo>
                    <a:pt x="2364270" y="215417"/>
                  </a:lnTo>
                  <a:lnTo>
                    <a:pt x="2769463" y="215417"/>
                  </a:lnTo>
                  <a:lnTo>
                    <a:pt x="2769463" y="76263"/>
                  </a:lnTo>
                  <a:lnTo>
                    <a:pt x="3252419" y="76263"/>
                  </a:lnTo>
                  <a:lnTo>
                    <a:pt x="3252419" y="0"/>
                  </a:lnTo>
                  <a:close/>
                </a:path>
                <a:path w="3280410" h="1094105">
                  <a:moveTo>
                    <a:pt x="3280219" y="370941"/>
                  </a:moveTo>
                  <a:lnTo>
                    <a:pt x="2965907" y="370941"/>
                  </a:lnTo>
                  <a:lnTo>
                    <a:pt x="2965907" y="575589"/>
                  </a:lnTo>
                  <a:lnTo>
                    <a:pt x="2691688" y="575589"/>
                  </a:lnTo>
                  <a:lnTo>
                    <a:pt x="2691688" y="743394"/>
                  </a:lnTo>
                  <a:lnTo>
                    <a:pt x="2417470" y="743394"/>
                  </a:lnTo>
                  <a:lnTo>
                    <a:pt x="2417470" y="857999"/>
                  </a:lnTo>
                  <a:lnTo>
                    <a:pt x="2180082" y="857999"/>
                  </a:lnTo>
                  <a:lnTo>
                    <a:pt x="2180082" y="1093965"/>
                  </a:lnTo>
                  <a:lnTo>
                    <a:pt x="2417470" y="1093965"/>
                  </a:lnTo>
                  <a:lnTo>
                    <a:pt x="2658948" y="1093965"/>
                  </a:lnTo>
                  <a:lnTo>
                    <a:pt x="3280219" y="1093965"/>
                  </a:lnTo>
                  <a:lnTo>
                    <a:pt x="3280219" y="817067"/>
                  </a:lnTo>
                  <a:lnTo>
                    <a:pt x="3280219" y="743394"/>
                  </a:lnTo>
                  <a:lnTo>
                    <a:pt x="3280219" y="714743"/>
                  </a:lnTo>
                  <a:lnTo>
                    <a:pt x="3280219" y="575589"/>
                  </a:lnTo>
                  <a:lnTo>
                    <a:pt x="3280219" y="3709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235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98270" y="245110"/>
            <a:ext cx="44157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5" dirty="0"/>
              <a:t>L’arrivée</a:t>
            </a:r>
            <a:r>
              <a:rPr sz="4600" spc="-75" dirty="0"/>
              <a:t> </a:t>
            </a:r>
            <a:r>
              <a:rPr sz="4600" spc="-10" dirty="0"/>
              <a:t>d’UML</a:t>
            </a:r>
            <a:endParaRPr sz="4600"/>
          </a:p>
        </p:txBody>
      </p:sp>
      <p:sp>
        <p:nvSpPr>
          <p:cNvPr id="14" name="object 14"/>
          <p:cNvSpPr txBox="1"/>
          <p:nvPr/>
        </p:nvSpPr>
        <p:spPr>
          <a:xfrm>
            <a:off x="1210767" y="1456181"/>
            <a:ext cx="8405495" cy="4059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La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normalisation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760"/>
              </a:spcBef>
              <a:buClr>
                <a:srgbClr val="00AD00"/>
              </a:buClr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200" b="1" spc="-10" dirty="0">
                <a:solidFill>
                  <a:srgbClr val="C85F5F"/>
                </a:solidFill>
                <a:latin typeface="Arial"/>
                <a:cs typeface="Arial"/>
              </a:rPr>
              <a:t>UML </a:t>
            </a:r>
            <a:r>
              <a:rPr sz="2200" spc="-5" dirty="0">
                <a:latin typeface="Arial"/>
                <a:cs typeface="Arial"/>
              </a:rPr>
              <a:t>devient une norme de l’OMG en</a:t>
            </a:r>
            <a:r>
              <a:rPr sz="2200" spc="105" dirty="0"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1997</a:t>
            </a:r>
            <a:r>
              <a:rPr sz="2200" spc="-5" dirty="0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AD00"/>
              </a:buClr>
              <a:buFont typeface="Wingdings"/>
              <a:buChar char=""/>
            </a:pPr>
            <a:endParaRPr sz="27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buClr>
                <a:srgbClr val="00AD00"/>
              </a:buClr>
              <a:buFont typeface="Wingdings"/>
              <a:buChar char=""/>
              <a:tabLst>
                <a:tab pos="356235" algn="l"/>
              </a:tabLst>
            </a:pPr>
            <a:r>
              <a:rPr sz="2200" spc="-30" dirty="0">
                <a:latin typeface="Arial"/>
                <a:cs typeface="Arial"/>
              </a:rPr>
              <a:t>L’OMG </a:t>
            </a:r>
            <a:r>
              <a:rPr sz="2200" dirty="0">
                <a:latin typeface="Arial"/>
                <a:cs typeface="Arial"/>
              </a:rPr>
              <a:t>(Object </a:t>
            </a:r>
            <a:r>
              <a:rPr sz="2200" spc="-5" dirty="0">
                <a:latin typeface="Arial"/>
                <a:cs typeface="Arial"/>
              </a:rPr>
              <a:t>Management </a:t>
            </a:r>
            <a:r>
              <a:rPr sz="2200" dirty="0">
                <a:latin typeface="Arial"/>
                <a:cs typeface="Arial"/>
              </a:rPr>
              <a:t>Group) </a:t>
            </a:r>
            <a:r>
              <a:rPr sz="2200" spc="-5" dirty="0">
                <a:latin typeface="Arial"/>
                <a:cs typeface="Arial"/>
              </a:rPr>
              <a:t>est un organisme </a:t>
            </a:r>
            <a:r>
              <a:rPr sz="2200" dirty="0">
                <a:latin typeface="Arial"/>
                <a:cs typeface="Arial"/>
              </a:rPr>
              <a:t>créé </a:t>
            </a:r>
            <a:r>
              <a:rPr sz="2200" spc="-5" dirty="0">
                <a:latin typeface="Arial"/>
                <a:cs typeface="Arial"/>
              </a:rPr>
              <a:t>en  1989 afin </a:t>
            </a:r>
            <a:r>
              <a:rPr sz="2200" spc="-10" dirty="0">
                <a:latin typeface="Arial"/>
                <a:cs typeface="Arial"/>
              </a:rPr>
              <a:t>de </a:t>
            </a:r>
            <a:r>
              <a:rPr sz="2200" spc="-5" dirty="0">
                <a:latin typeface="Arial"/>
                <a:cs typeface="Arial"/>
              </a:rPr>
              <a:t>promouvoir des standards (comme CORBA par  exemple) qui </a:t>
            </a:r>
            <a:r>
              <a:rPr sz="2200" dirty="0">
                <a:latin typeface="Arial"/>
                <a:cs typeface="Arial"/>
              </a:rPr>
              <a:t>garantissent </a:t>
            </a:r>
            <a:r>
              <a:rPr sz="2200" spc="-5" dirty="0">
                <a:latin typeface="Arial"/>
                <a:cs typeface="Arial"/>
              </a:rPr>
              <a:t>l’interopérabilité entre des  applications orientées objet développées sur des réseaux  hétérogènes.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AD00"/>
              </a:buClr>
              <a:buFont typeface="Wingdings"/>
              <a:buChar char=""/>
            </a:pPr>
            <a:endParaRPr sz="2700">
              <a:latin typeface="Arial"/>
              <a:cs typeface="Arial"/>
            </a:endParaRPr>
          </a:p>
          <a:p>
            <a:pPr marL="355600" marR="8255" indent="-343535" algn="just">
              <a:lnSpc>
                <a:spcPct val="100000"/>
              </a:lnSpc>
              <a:buClr>
                <a:srgbClr val="00AD00"/>
              </a:buClr>
              <a:buFont typeface="Wingdings"/>
              <a:buChar char=""/>
              <a:tabLst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Cet organisme a été créé et est soutenu par des industriels  comme </a:t>
            </a:r>
            <a:r>
              <a:rPr sz="2200" spc="-100" dirty="0">
                <a:latin typeface="Arial"/>
                <a:cs typeface="Arial"/>
              </a:rPr>
              <a:t>HP, </a:t>
            </a:r>
            <a:r>
              <a:rPr sz="2200" spc="-5" dirty="0">
                <a:latin typeface="Arial"/>
                <a:cs typeface="Arial"/>
              </a:rPr>
              <a:t>Sun, Unisys, American Airlines, Philips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7831" y="60452"/>
            <a:ext cx="175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98270" y="245110"/>
            <a:ext cx="44157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5" dirty="0"/>
              <a:t>L’arrivée</a:t>
            </a:r>
            <a:r>
              <a:rPr sz="4600" spc="-75" dirty="0"/>
              <a:t> </a:t>
            </a:r>
            <a:r>
              <a:rPr sz="4600" spc="-10" dirty="0"/>
              <a:t>d’UML</a:t>
            </a:r>
            <a:endParaRPr sz="4600"/>
          </a:p>
        </p:txBody>
      </p:sp>
      <p:sp>
        <p:nvSpPr>
          <p:cNvPr id="14" name="object 14"/>
          <p:cNvSpPr txBox="1"/>
          <p:nvPr/>
        </p:nvSpPr>
        <p:spPr>
          <a:xfrm>
            <a:off x="1113840" y="1329076"/>
            <a:ext cx="8333105" cy="505202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95"/>
              </a:spcBef>
            </a:pPr>
            <a:r>
              <a:rPr lang="fr-FR" sz="2200" b="1" spc="-10" dirty="0">
                <a:latin typeface="Arial"/>
                <a:cs typeface="Arial"/>
              </a:rPr>
              <a:t>Q</a:t>
            </a:r>
            <a:r>
              <a:rPr sz="2200" b="1" spc="-5" dirty="0" err="1">
                <a:latin typeface="Arial"/>
                <a:cs typeface="Arial"/>
              </a:rPr>
              <a:t>u’est-ce</a:t>
            </a:r>
            <a:r>
              <a:rPr sz="2200" b="1" spc="-5" dirty="0">
                <a:latin typeface="Arial"/>
                <a:cs typeface="Arial"/>
              </a:rPr>
              <a:t> qu’UML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?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400" spc="-15" dirty="0">
                <a:latin typeface="Times New Roman"/>
                <a:cs typeface="Times New Roman"/>
              </a:rPr>
              <a:t>UML </a:t>
            </a:r>
            <a:r>
              <a:rPr sz="2400" spc="-55" dirty="0">
                <a:latin typeface="Times New Roman"/>
                <a:cs typeface="Times New Roman"/>
              </a:rPr>
              <a:t>: </a:t>
            </a:r>
            <a:r>
              <a:rPr sz="2400" spc="65" dirty="0">
                <a:latin typeface="Times New Roman"/>
                <a:cs typeface="Times New Roman"/>
              </a:rPr>
              <a:t>Unified </a:t>
            </a:r>
            <a:r>
              <a:rPr sz="2400" spc="70" dirty="0">
                <a:latin typeface="Times New Roman"/>
                <a:cs typeface="Times New Roman"/>
              </a:rPr>
              <a:t>Modeling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Language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40" dirty="0">
                <a:latin typeface="Times New Roman"/>
                <a:cs typeface="Times New Roman"/>
              </a:rPr>
              <a:t>Langage </a:t>
            </a:r>
            <a:r>
              <a:rPr sz="2400" spc="100" dirty="0">
                <a:latin typeface="Times New Roman"/>
                <a:cs typeface="Times New Roman"/>
              </a:rPr>
              <a:t>de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Modélisation </a:t>
            </a:r>
            <a:r>
              <a:rPr sz="2400" spc="35" dirty="0">
                <a:latin typeface="Times New Roman"/>
                <a:cs typeface="Times New Roman"/>
              </a:rPr>
              <a:t>Unifié.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55" dirty="0">
                <a:latin typeface="Times New Roman"/>
                <a:cs typeface="Times New Roman"/>
              </a:rPr>
              <a:t>Appliqué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à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l’analyse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et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à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la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conception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logiciels.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40" dirty="0">
                <a:latin typeface="Times New Roman"/>
                <a:cs typeface="Times New Roman"/>
              </a:rPr>
              <a:t>Langage </a:t>
            </a:r>
            <a:r>
              <a:rPr sz="2400" spc="85" dirty="0">
                <a:latin typeface="Times New Roman"/>
                <a:cs typeface="Times New Roman"/>
              </a:rPr>
              <a:t>essentiellement</a:t>
            </a:r>
            <a:r>
              <a:rPr sz="2400" spc="-29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graphique.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10" dirty="0">
                <a:latin typeface="Times New Roman"/>
                <a:cs typeface="Times New Roman"/>
              </a:rPr>
              <a:t>Facile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à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lire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et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à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comprendre</a:t>
            </a:r>
            <a:r>
              <a:rPr sz="2000" spc="90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20" dirty="0">
                <a:latin typeface="Times New Roman"/>
                <a:cs typeface="Times New Roman"/>
              </a:rPr>
              <a:t>En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65" dirty="0">
                <a:latin typeface="Times New Roman"/>
                <a:cs typeface="Times New Roman"/>
              </a:rPr>
              <a:t>clair</a:t>
            </a:r>
            <a:endParaRPr sz="2400" dirty="0">
              <a:latin typeface="Times New Roman"/>
              <a:cs typeface="Times New Roman"/>
            </a:endParaRPr>
          </a:p>
          <a:p>
            <a:pPr marL="355600" marR="11557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20" dirty="0">
                <a:latin typeface="Times New Roman"/>
                <a:cs typeface="Times New Roman"/>
              </a:rPr>
              <a:t>UML: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norme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qui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définit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les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diagrammes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les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conventions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à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utiliser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lors  </a:t>
            </a:r>
            <a:r>
              <a:rPr sz="2400" spc="100" dirty="0">
                <a:latin typeface="Times New Roman"/>
                <a:cs typeface="Times New Roman"/>
              </a:rPr>
              <a:t>de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la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construction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de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modèles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décrivant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la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structure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le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comportement  </a:t>
            </a:r>
            <a:r>
              <a:rPr sz="2400" spc="30" dirty="0">
                <a:latin typeface="Times New Roman"/>
                <a:cs typeface="Times New Roman"/>
              </a:rPr>
              <a:t>d’un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logiciel.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5" dirty="0">
                <a:latin typeface="Times New Roman"/>
                <a:cs typeface="Times New Roman"/>
              </a:rPr>
              <a:t>Les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modèles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sont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diagrammes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constitués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d’éléments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imes New Roman"/>
                <a:cs typeface="Times New Roman"/>
              </a:rPr>
              <a:t>graphiques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et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de  </a:t>
            </a:r>
            <a:r>
              <a:rPr sz="2400" spc="60" dirty="0">
                <a:latin typeface="Times New Roman"/>
                <a:cs typeface="Times New Roman"/>
              </a:rPr>
              <a:t>texte.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15"/>
              </a:spcBef>
              <a:buChar char="•"/>
              <a:tabLst>
                <a:tab pos="356235" algn="l"/>
              </a:tabLst>
            </a:pPr>
            <a:r>
              <a:rPr sz="2400" spc="-10" dirty="0">
                <a:latin typeface="Times New Roman"/>
                <a:cs typeface="Times New Roman"/>
              </a:rPr>
              <a:t>UML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n’est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pas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une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méthode,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mais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150" dirty="0">
                <a:latin typeface="Times New Roman"/>
                <a:cs typeface="Times New Roman"/>
              </a:rPr>
              <a:t>un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langage.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0767" y="1670430"/>
            <a:ext cx="8404225" cy="209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Les différents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diagrammes</a:t>
            </a:r>
            <a:endParaRPr sz="2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750"/>
              </a:spcBef>
              <a:buClr>
                <a:srgbClr val="00AD00"/>
              </a:buClr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200" b="1" spc="-10" dirty="0">
                <a:solidFill>
                  <a:srgbClr val="C85F5F"/>
                </a:solidFill>
                <a:latin typeface="Arial"/>
                <a:cs typeface="Arial"/>
              </a:rPr>
              <a:t>UML </a:t>
            </a:r>
            <a:r>
              <a:rPr sz="2200" spc="-5" dirty="0">
                <a:latin typeface="Arial"/>
                <a:cs typeface="Arial"/>
              </a:rPr>
              <a:t>propose 13 types de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diagrammes</a:t>
            </a:r>
            <a:r>
              <a:rPr lang="fr-FR" sz="2200" spc="-5" dirty="0">
                <a:latin typeface="Arial"/>
                <a:cs typeface="Arial"/>
              </a:rPr>
              <a:t> (UML 2)</a:t>
            </a:r>
            <a:r>
              <a:rPr sz="2200" spc="-5" dirty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Ces diagrammes sont présentés </a:t>
            </a:r>
            <a:r>
              <a:rPr sz="2200" dirty="0">
                <a:latin typeface="Arial"/>
                <a:cs typeface="Arial"/>
              </a:rPr>
              <a:t>dans </a:t>
            </a:r>
            <a:r>
              <a:rPr sz="2200" spc="-5" dirty="0">
                <a:latin typeface="Arial"/>
                <a:cs typeface="Arial"/>
              </a:rPr>
              <a:t>la </a:t>
            </a:r>
            <a:r>
              <a:rPr sz="2200" dirty="0">
                <a:latin typeface="Arial"/>
                <a:cs typeface="Arial"/>
              </a:rPr>
              <a:t>norme </a:t>
            </a:r>
            <a:r>
              <a:rPr sz="2200" spc="-5" dirty="0">
                <a:latin typeface="Arial"/>
                <a:cs typeface="Arial"/>
              </a:rPr>
              <a:t>sous </a:t>
            </a:r>
            <a:r>
              <a:rPr sz="2200" dirty="0">
                <a:latin typeface="Arial"/>
                <a:cs typeface="Arial"/>
              </a:rPr>
              <a:t>forme </a:t>
            </a:r>
            <a:r>
              <a:rPr sz="2200" spc="-10" dirty="0">
                <a:latin typeface="Arial"/>
                <a:cs typeface="Arial"/>
              </a:rPr>
              <a:t>d’un  </a:t>
            </a:r>
            <a:r>
              <a:rPr sz="2200" spc="-5" dirty="0">
                <a:latin typeface="Arial"/>
                <a:cs typeface="Arial"/>
              </a:rPr>
              <a:t>diagramme de classes afin de mettre en évidence les deux  types de diagrammes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: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2778" y="3904615"/>
            <a:ext cx="7186422" cy="17177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919191"/>
              </a:buClr>
              <a:buFont typeface="Wingdings"/>
              <a:buChar char=""/>
              <a:tabLst>
                <a:tab pos="355600" algn="l"/>
                <a:tab pos="356235" algn="l"/>
                <a:tab pos="963294" algn="l"/>
                <a:tab pos="2751455" algn="l"/>
                <a:tab pos="3314065" algn="l"/>
                <a:tab pos="4652010" algn="l"/>
                <a:tab pos="5462905" algn="l"/>
                <a:tab pos="6926580" algn="l"/>
              </a:tabLst>
            </a:pPr>
            <a:r>
              <a:rPr sz="2200" spc="-5" dirty="0">
                <a:latin typeface="Arial"/>
                <a:cs typeface="Arial"/>
              </a:rPr>
              <a:t>les	diagra</a:t>
            </a:r>
            <a:r>
              <a:rPr sz="2200" dirty="0">
                <a:latin typeface="Arial"/>
                <a:cs typeface="Arial"/>
              </a:rPr>
              <a:t>m</a:t>
            </a:r>
            <a:r>
              <a:rPr sz="2200" spc="-5" dirty="0">
                <a:latin typeface="Arial"/>
                <a:cs typeface="Arial"/>
              </a:rPr>
              <a:t>mes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de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stru</a:t>
            </a:r>
            <a:r>
              <a:rPr sz="220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ture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pour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m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dé</a:t>
            </a:r>
            <a:r>
              <a:rPr sz="2200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er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 err="1">
                <a:latin typeface="Arial"/>
                <a:cs typeface="Arial"/>
              </a:rPr>
              <a:t>l</a:t>
            </a:r>
            <a:r>
              <a:rPr sz="2200" dirty="0" err="1">
                <a:latin typeface="Arial"/>
                <a:cs typeface="Arial"/>
              </a:rPr>
              <a:t>’</a:t>
            </a:r>
            <a:r>
              <a:rPr sz="2200" spc="-10" dirty="0" err="1">
                <a:latin typeface="Arial"/>
                <a:cs typeface="Arial"/>
              </a:rPr>
              <a:t>aspe</a:t>
            </a:r>
            <a:r>
              <a:rPr sz="2200" dirty="0" err="1">
                <a:latin typeface="Arial"/>
                <a:cs typeface="Arial"/>
              </a:rPr>
              <a:t>c</a:t>
            </a:r>
            <a:r>
              <a:rPr sz="2200" spc="-5" dirty="0" err="1">
                <a:latin typeface="Arial"/>
                <a:cs typeface="Arial"/>
              </a:rPr>
              <a:t>t</a:t>
            </a:r>
            <a:r>
              <a:rPr lang="fr-FR" sz="2200" spc="-5" dirty="0">
                <a:latin typeface="Arial"/>
                <a:cs typeface="Arial"/>
              </a:rPr>
              <a:t> </a:t>
            </a:r>
            <a:r>
              <a:rPr lang="fr-FR" sz="2200" b="1" spc="-5" dirty="0">
                <a:solidFill>
                  <a:srgbClr val="C85F5F"/>
                </a:solidFill>
                <a:latin typeface="Arial"/>
                <a:cs typeface="Arial"/>
              </a:rPr>
              <a:t>statique </a:t>
            </a:r>
            <a:r>
              <a:rPr lang="fr-FR" sz="2200" spc="-5" dirty="0">
                <a:latin typeface="Arial"/>
                <a:cs typeface="Arial"/>
              </a:rPr>
              <a:t>d’un système </a:t>
            </a:r>
            <a:r>
              <a:rPr lang="fr-FR" sz="2200" spc="-5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diagrammes de structure montrent les différents objets trouvés dans un système</a:t>
            </a:r>
            <a:r>
              <a:rPr lang="fr-FR" sz="2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>
              <a:lnSpc>
                <a:spcPct val="100000"/>
              </a:lnSpc>
              <a:spcBef>
                <a:spcPts val="95"/>
              </a:spcBef>
              <a:buClr>
                <a:srgbClr val="919191"/>
              </a:buClr>
              <a:tabLst>
                <a:tab pos="355600" algn="l"/>
                <a:tab pos="356235" algn="l"/>
                <a:tab pos="963294" algn="l"/>
                <a:tab pos="2751455" algn="l"/>
                <a:tab pos="3314065" algn="l"/>
                <a:tab pos="4652010" algn="l"/>
                <a:tab pos="5462905" algn="l"/>
                <a:tab pos="6926580" algn="l"/>
              </a:tabLst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8977" y="4621570"/>
            <a:ext cx="7885430" cy="204158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>
              <a:spcBef>
                <a:spcPts val="1420"/>
              </a:spcBef>
            </a:pPr>
            <a:endParaRPr lang="fr-FR" sz="2200" spc="-5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320"/>
              </a:spcBef>
              <a:buClr>
                <a:srgbClr val="919191"/>
              </a:buClr>
              <a:buFont typeface="Wingdings"/>
              <a:buChar char=""/>
              <a:tabLst>
                <a:tab pos="355600" algn="l"/>
                <a:tab pos="356235" algn="l"/>
                <a:tab pos="846455" algn="l"/>
                <a:tab pos="2516505" algn="l"/>
                <a:tab pos="2961640" algn="l"/>
                <a:tab pos="4883785" algn="l"/>
                <a:tab pos="5577205" algn="l"/>
                <a:tab pos="6924675" algn="l"/>
              </a:tabLst>
            </a:pPr>
            <a:r>
              <a:rPr lang="fr-FR" sz="2200" spc="-5" dirty="0">
                <a:latin typeface="Arial"/>
                <a:cs typeface="Arial"/>
              </a:rPr>
              <a:t>L</a:t>
            </a:r>
            <a:r>
              <a:rPr sz="2200" spc="-5" dirty="0">
                <a:latin typeface="Arial"/>
                <a:cs typeface="Arial"/>
              </a:rPr>
              <a:t>es</a:t>
            </a:r>
            <a:r>
              <a:rPr lang="fr-FR" sz="2200" spc="-5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diagra</a:t>
            </a:r>
            <a:r>
              <a:rPr sz="2200" dirty="0" err="1">
                <a:latin typeface="Arial"/>
                <a:cs typeface="Arial"/>
              </a:rPr>
              <a:t>m</a:t>
            </a:r>
            <a:r>
              <a:rPr sz="2200" spc="-5" dirty="0" err="1">
                <a:latin typeface="Arial"/>
                <a:cs typeface="Arial"/>
              </a:rPr>
              <a:t>mes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de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c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mp</a:t>
            </a:r>
            <a:r>
              <a:rPr sz="2200" spc="5" dirty="0">
                <a:latin typeface="Arial"/>
                <a:cs typeface="Arial"/>
              </a:rPr>
              <a:t>o</a:t>
            </a:r>
            <a:r>
              <a:rPr sz="2200" spc="-5" dirty="0">
                <a:latin typeface="Arial"/>
                <a:cs typeface="Arial"/>
              </a:rPr>
              <a:t>rt</a:t>
            </a:r>
            <a:r>
              <a:rPr sz="2200" spc="1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ment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pour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mod</a:t>
            </a:r>
            <a:r>
              <a:rPr sz="2200" spc="10" dirty="0">
                <a:latin typeface="Arial"/>
                <a:cs typeface="Arial"/>
              </a:rPr>
              <a:t>é</a:t>
            </a:r>
            <a:r>
              <a:rPr sz="2200" spc="-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’</a:t>
            </a:r>
            <a:r>
              <a:rPr sz="2200" spc="-1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10" dirty="0">
                <a:latin typeface="Arial"/>
                <a:cs typeface="Arial"/>
              </a:rPr>
              <a:t>pect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plutôt </a:t>
            </a: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dynamique </a:t>
            </a:r>
            <a:r>
              <a:rPr sz="2200" spc="-5" dirty="0">
                <a:latin typeface="Arial"/>
                <a:cs typeface="Arial"/>
              </a:rPr>
              <a:t>d’un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système</a:t>
            </a:r>
            <a:r>
              <a:rPr lang="fr-FR" sz="2200" spc="-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.</a:t>
            </a:r>
            <a:r>
              <a:rPr lang="fr-FR" sz="2200" spc="-5" dirty="0">
                <a:latin typeface="Arial"/>
                <a:cs typeface="Arial"/>
              </a:rPr>
              <a:t> Ces diagrammes </a:t>
            </a:r>
            <a:r>
              <a:rPr lang="fr-FR" sz="2200" spc="-5" dirty="0" err="1">
                <a:latin typeface="Arial"/>
                <a:cs typeface="Arial"/>
              </a:rPr>
              <a:t>modelisent</a:t>
            </a:r>
            <a:r>
              <a:rPr lang="fr-FR" sz="2200" spc="-5" dirty="0">
                <a:latin typeface="Arial"/>
                <a:cs typeface="Arial"/>
              </a:rPr>
              <a:t> </a:t>
            </a:r>
            <a:r>
              <a:rPr lang="fr-FR" sz="2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façon dont les objets du système interagissent les uns avec les autres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17114" y="170179"/>
            <a:ext cx="524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Modélisation Objet : UML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4" y="383489"/>
            <a:ext cx="6703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L’utilisation de</a:t>
            </a:r>
            <a:r>
              <a:rPr spc="-25" dirty="0"/>
              <a:t> </a:t>
            </a:r>
            <a:r>
              <a:rPr spc="-5" dirty="0"/>
              <a:t>diagrammes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263396" y="1606296"/>
            <a:ext cx="7536180" cy="1009015"/>
            <a:chOff x="1263396" y="1606296"/>
            <a:chExt cx="7536180" cy="1009015"/>
          </a:xfrm>
        </p:grpSpPr>
        <p:sp>
          <p:nvSpPr>
            <p:cNvPr id="15" name="object 15"/>
            <p:cNvSpPr/>
            <p:nvPr/>
          </p:nvSpPr>
          <p:spPr>
            <a:xfrm>
              <a:off x="1263396" y="1606296"/>
              <a:ext cx="7536180" cy="582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4836" y="2033016"/>
              <a:ext cx="6036564" cy="582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78991" y="3057144"/>
            <a:ext cx="7693659" cy="1606550"/>
            <a:chOff x="1078991" y="3057144"/>
            <a:chExt cx="7693659" cy="1606550"/>
          </a:xfrm>
        </p:grpSpPr>
        <p:sp>
          <p:nvSpPr>
            <p:cNvPr id="18" name="object 18"/>
            <p:cNvSpPr/>
            <p:nvPr/>
          </p:nvSpPr>
          <p:spPr>
            <a:xfrm>
              <a:off x="1078991" y="3198876"/>
              <a:ext cx="533400" cy="432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4835" y="3057144"/>
              <a:ext cx="4959096" cy="5821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8991" y="3710940"/>
              <a:ext cx="533400" cy="432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4835" y="3569208"/>
              <a:ext cx="7040879" cy="5821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8991" y="4223004"/>
              <a:ext cx="533400" cy="432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4835" y="4081272"/>
              <a:ext cx="7417308" cy="5821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21130" y="1699386"/>
            <a:ext cx="7308850" cy="292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80010" indent="-9144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UML permet de définir </a:t>
            </a:r>
            <a:r>
              <a:rPr sz="2800" b="1" dirty="0">
                <a:latin typeface="Arial"/>
                <a:cs typeface="Arial"/>
              </a:rPr>
              <a:t>et </a:t>
            </a:r>
            <a:r>
              <a:rPr sz="2800" b="1" spc="-5" dirty="0">
                <a:latin typeface="Arial"/>
                <a:cs typeface="Arial"/>
              </a:rPr>
              <a:t>de visualiser un  modèle, à l'aide de diagrammes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Définition d’un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diagramme</a:t>
            </a:r>
            <a:endParaRPr sz="2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67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Caractéristiques des diagrammes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UML</a:t>
            </a:r>
            <a:endParaRPr sz="28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67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Les différents </a:t>
            </a:r>
            <a:r>
              <a:rPr sz="2800" b="1" spc="-10" dirty="0">
                <a:latin typeface="Arial"/>
                <a:cs typeface="Arial"/>
              </a:rPr>
              <a:t>types </a:t>
            </a:r>
            <a:r>
              <a:rPr sz="2800" b="1" spc="-5" dirty="0">
                <a:latin typeface="Arial"/>
                <a:cs typeface="Arial"/>
              </a:rPr>
              <a:t>de diagrammes</a:t>
            </a:r>
            <a:r>
              <a:rPr sz="2800" b="1" spc="1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UML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4" y="351485"/>
            <a:ext cx="6932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Définition </a:t>
            </a:r>
            <a:r>
              <a:rPr sz="4000" spc="-5" dirty="0"/>
              <a:t>d’un</a:t>
            </a:r>
            <a:r>
              <a:rPr sz="4000" spc="-25" dirty="0"/>
              <a:t> </a:t>
            </a:r>
            <a:r>
              <a:rPr sz="4000" spc="-5" dirty="0"/>
              <a:t>diagramme</a:t>
            </a:r>
            <a:endParaRPr sz="4000" dirty="0"/>
          </a:p>
        </p:txBody>
      </p:sp>
      <p:sp>
        <p:nvSpPr>
          <p:cNvPr id="37" name="object 37"/>
          <p:cNvSpPr txBox="1"/>
          <p:nvPr/>
        </p:nvSpPr>
        <p:spPr>
          <a:xfrm>
            <a:off x="1221130" y="1700910"/>
            <a:ext cx="8359140" cy="459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40335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Un diagramme </a:t>
            </a:r>
            <a:r>
              <a:rPr sz="2400" dirty="0">
                <a:latin typeface="Arial"/>
                <a:cs typeface="Arial"/>
              </a:rPr>
              <a:t>UML </a:t>
            </a:r>
            <a:r>
              <a:rPr sz="2400" spc="-5" dirty="0">
                <a:latin typeface="Arial"/>
                <a:cs typeface="Arial"/>
              </a:rPr>
              <a:t>est </a:t>
            </a:r>
            <a:r>
              <a:rPr sz="2400" dirty="0">
                <a:latin typeface="Arial"/>
                <a:cs typeface="Arial"/>
              </a:rPr>
              <a:t>une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représentation graphique</a:t>
            </a:r>
            <a:r>
              <a:rPr sz="2400" spc="-5" dirty="0">
                <a:latin typeface="Arial"/>
                <a:cs typeface="Arial"/>
              </a:rPr>
              <a:t>,  </a:t>
            </a:r>
            <a:r>
              <a:rPr sz="2400" dirty="0">
                <a:latin typeface="Arial"/>
                <a:cs typeface="Arial"/>
              </a:rPr>
              <a:t>qui </a:t>
            </a:r>
            <a:r>
              <a:rPr sz="2400" spc="-5" dirty="0">
                <a:latin typeface="Arial"/>
                <a:cs typeface="Arial"/>
              </a:rPr>
              <a:t>s'intéresse à </a:t>
            </a:r>
            <a:r>
              <a:rPr sz="2400" dirty="0">
                <a:latin typeface="Arial"/>
                <a:cs typeface="Arial"/>
              </a:rPr>
              <a:t>un </a:t>
            </a:r>
            <a:r>
              <a:rPr sz="2400" spc="-5" dirty="0">
                <a:latin typeface="Arial"/>
                <a:cs typeface="Arial"/>
              </a:rPr>
              <a:t>aspect précis </a:t>
            </a:r>
            <a:r>
              <a:rPr sz="2400" dirty="0">
                <a:latin typeface="Arial"/>
                <a:cs typeface="Arial"/>
              </a:rPr>
              <a:t>du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modèle</a:t>
            </a:r>
            <a:r>
              <a:rPr lang="fr-FR" sz="2400" spc="-5" dirty="0">
                <a:latin typeface="Arial"/>
                <a:cs typeface="Arial"/>
              </a:rPr>
              <a:t>;</a:t>
            </a:r>
          </a:p>
          <a:p>
            <a:pPr marL="12065" marR="140335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tabLst>
                <a:tab pos="354965" algn="l"/>
                <a:tab pos="355600" algn="l"/>
              </a:tabLst>
            </a:pPr>
            <a:endParaRPr sz="1000" dirty="0">
              <a:latin typeface="Arial"/>
              <a:cs typeface="Arial"/>
            </a:endParaRPr>
          </a:p>
          <a:p>
            <a:pPr marL="354965" marR="226060" indent="-342900">
              <a:lnSpc>
                <a:spcPct val="100000"/>
              </a:lnSpc>
              <a:spcBef>
                <a:spcPts val="57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Chaque </a:t>
            </a:r>
            <a:r>
              <a:rPr sz="2400" spc="-1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de diagramme </a:t>
            </a:r>
            <a:r>
              <a:rPr sz="2400" dirty="0">
                <a:latin typeface="Arial"/>
                <a:cs typeface="Arial"/>
              </a:rPr>
              <a:t>UML </a:t>
            </a:r>
            <a:r>
              <a:rPr sz="2400" spc="-5" dirty="0">
                <a:latin typeface="Arial"/>
                <a:cs typeface="Arial"/>
              </a:rPr>
              <a:t>possède </a:t>
            </a:r>
            <a:r>
              <a:rPr sz="2400" dirty="0">
                <a:latin typeface="Arial"/>
                <a:cs typeface="Arial"/>
              </a:rPr>
              <a:t>une  </a:t>
            </a:r>
            <a:r>
              <a:rPr sz="2400" spc="-5" dirty="0">
                <a:latin typeface="Arial"/>
                <a:cs typeface="Arial"/>
              </a:rPr>
              <a:t>structure (les </a:t>
            </a:r>
            <a:r>
              <a:rPr sz="2400" spc="-1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des éléments de modélisation </a:t>
            </a:r>
            <a:r>
              <a:rPr sz="2400" dirty="0">
                <a:latin typeface="Arial"/>
                <a:cs typeface="Arial"/>
              </a:rPr>
              <a:t>qui  </a:t>
            </a:r>
            <a:r>
              <a:rPr sz="2400" spc="-5" dirty="0">
                <a:latin typeface="Arial"/>
                <a:cs typeface="Arial"/>
              </a:rPr>
              <a:t>le composent sont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prédéfinis</a:t>
            </a:r>
            <a:r>
              <a:rPr sz="2400" spc="-5" dirty="0">
                <a:latin typeface="Arial"/>
                <a:cs typeface="Arial"/>
              </a:rPr>
              <a:t>)</a:t>
            </a:r>
            <a:r>
              <a:rPr lang="fr-FR" sz="2400" spc="-5" dirty="0">
                <a:latin typeface="Arial"/>
                <a:cs typeface="Arial"/>
              </a:rPr>
              <a:t>;</a:t>
            </a:r>
          </a:p>
          <a:p>
            <a:pPr marL="12065" marR="226060">
              <a:lnSpc>
                <a:spcPct val="100000"/>
              </a:lnSpc>
              <a:spcBef>
                <a:spcPts val="575"/>
              </a:spcBef>
              <a:buClr>
                <a:srgbClr val="FB0028"/>
              </a:buClr>
              <a:buSzPct val="75000"/>
              <a:tabLst>
                <a:tab pos="354965" algn="l"/>
                <a:tab pos="355600" algn="l"/>
              </a:tabLst>
            </a:pPr>
            <a:endParaRPr sz="1100" dirty="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58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Un </a:t>
            </a:r>
            <a:r>
              <a:rPr sz="2400" spc="-1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de diagramme </a:t>
            </a:r>
            <a:r>
              <a:rPr sz="2400" dirty="0">
                <a:latin typeface="Arial"/>
                <a:cs typeface="Arial"/>
              </a:rPr>
              <a:t>UML offre toujours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même vue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d'un </a:t>
            </a:r>
            <a:r>
              <a:rPr sz="2400" spc="-5" dirty="0">
                <a:latin typeface="Arial"/>
                <a:cs typeface="Arial"/>
              </a:rPr>
              <a:t>système </a:t>
            </a:r>
            <a:r>
              <a:rPr sz="2400" dirty="0">
                <a:latin typeface="Arial"/>
                <a:cs typeface="Arial"/>
              </a:rPr>
              <a:t>(il </a:t>
            </a:r>
            <a:r>
              <a:rPr sz="2400" spc="-5" dirty="0">
                <a:latin typeface="Arial"/>
                <a:cs typeface="Arial"/>
              </a:rPr>
              <a:t>véhicule </a:t>
            </a:r>
            <a:r>
              <a:rPr sz="2400" dirty="0">
                <a:latin typeface="Arial"/>
                <a:cs typeface="Arial"/>
              </a:rPr>
              <a:t>une </a:t>
            </a:r>
            <a:r>
              <a:rPr sz="2400" spc="-5" dirty="0">
                <a:latin typeface="Arial"/>
                <a:cs typeface="Arial"/>
              </a:rPr>
              <a:t>sémantique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précise</a:t>
            </a:r>
            <a:r>
              <a:rPr sz="2400" spc="-5" dirty="0">
                <a:latin typeface="Arial"/>
                <a:cs typeface="Arial"/>
              </a:rPr>
              <a:t>)</a:t>
            </a:r>
            <a:r>
              <a:rPr lang="fr-FR" sz="2400" spc="-5" dirty="0">
                <a:latin typeface="Arial"/>
                <a:cs typeface="Arial"/>
              </a:rPr>
              <a:t>;</a:t>
            </a:r>
          </a:p>
          <a:p>
            <a:pPr marL="12065" marR="5080">
              <a:lnSpc>
                <a:spcPct val="100000"/>
              </a:lnSpc>
              <a:spcBef>
                <a:spcPts val="580"/>
              </a:spcBef>
              <a:buClr>
                <a:srgbClr val="FB0028"/>
              </a:buClr>
              <a:buSzPct val="75000"/>
              <a:tabLst>
                <a:tab pos="354965" algn="l"/>
                <a:tab pos="355600" algn="l"/>
              </a:tabLst>
            </a:pPr>
            <a:endParaRPr sz="1100" dirty="0">
              <a:latin typeface="Arial"/>
              <a:cs typeface="Arial"/>
            </a:endParaRPr>
          </a:p>
          <a:p>
            <a:pPr marL="354965" marR="512445" indent="-342900">
              <a:lnSpc>
                <a:spcPct val="100000"/>
              </a:lnSpc>
              <a:spcBef>
                <a:spcPts val="57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Combinés, les </a:t>
            </a:r>
            <a:r>
              <a:rPr sz="2400" dirty="0">
                <a:latin typeface="Arial"/>
                <a:cs typeface="Arial"/>
              </a:rPr>
              <a:t>différents </a:t>
            </a:r>
            <a:r>
              <a:rPr sz="2400" spc="-1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de diagrammes </a:t>
            </a:r>
            <a:r>
              <a:rPr sz="2400" dirty="0">
                <a:latin typeface="Arial"/>
                <a:cs typeface="Arial"/>
              </a:rPr>
              <a:t>UML  offrent une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vue complète</a:t>
            </a:r>
            <a:r>
              <a:rPr sz="2400" spc="-5" dirty="0">
                <a:latin typeface="Arial"/>
                <a:cs typeface="Arial"/>
              </a:rPr>
              <a:t> des aspects statiques et  dynamiques </a:t>
            </a:r>
            <a:r>
              <a:rPr sz="2400" dirty="0">
                <a:latin typeface="Arial"/>
                <a:cs typeface="Arial"/>
              </a:rPr>
              <a:t>d'un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système.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062" y="304866"/>
            <a:ext cx="9786937" cy="6553130"/>
            <a:chOff x="119062" y="304866"/>
            <a:chExt cx="9786937" cy="6553130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062" y="714373"/>
              <a:ext cx="9786937" cy="61436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07300" y="152400"/>
            <a:ext cx="7138300" cy="128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Modélisation Objet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UML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4794" y="6456375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40623" y="1900301"/>
            <a:ext cx="1203960" cy="320675"/>
            <a:chOff x="8040623" y="1900301"/>
            <a:chExt cx="1203960" cy="320675"/>
          </a:xfrm>
        </p:grpSpPr>
        <p:sp>
          <p:nvSpPr>
            <p:cNvPr id="14" name="object 14"/>
            <p:cNvSpPr/>
            <p:nvPr/>
          </p:nvSpPr>
          <p:spPr>
            <a:xfrm>
              <a:off x="8046973" y="1906651"/>
              <a:ext cx="1191260" cy="307975"/>
            </a:xfrm>
            <a:custGeom>
              <a:avLst/>
              <a:gdLst/>
              <a:ahLst/>
              <a:cxnLst/>
              <a:rect l="l" t="t" r="r" b="b"/>
              <a:pathLst>
                <a:path w="1191259" h="307975">
                  <a:moveTo>
                    <a:pt x="119065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1190650" y="307975"/>
                  </a:lnTo>
                  <a:lnTo>
                    <a:pt x="1190650" y="0"/>
                  </a:lnTo>
                  <a:close/>
                </a:path>
              </a:pathLst>
            </a:custGeom>
            <a:solidFill>
              <a:srgbClr val="C0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46973" y="1906651"/>
              <a:ext cx="1191260" cy="307975"/>
            </a:xfrm>
            <a:custGeom>
              <a:avLst/>
              <a:gdLst/>
              <a:ahLst/>
              <a:cxnLst/>
              <a:rect l="l" t="t" r="r" b="b"/>
              <a:pathLst>
                <a:path w="1191259" h="307975">
                  <a:moveTo>
                    <a:pt x="0" y="307975"/>
                  </a:moveTo>
                  <a:lnTo>
                    <a:pt x="1190650" y="307975"/>
                  </a:lnTo>
                  <a:lnTo>
                    <a:pt x="1190650" y="0"/>
                  </a:lnTo>
                  <a:lnTo>
                    <a:pt x="0" y="0"/>
                  </a:lnTo>
                  <a:lnTo>
                    <a:pt x="0" y="3079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130920" y="1935607"/>
            <a:ext cx="1025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posants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20291" y="1982851"/>
            <a:ext cx="7197090" cy="3963035"/>
            <a:chOff x="1820291" y="1982851"/>
            <a:chExt cx="7197090" cy="3963035"/>
          </a:xfrm>
        </p:grpSpPr>
        <p:sp>
          <p:nvSpPr>
            <p:cNvPr id="18" name="object 18"/>
            <p:cNvSpPr/>
            <p:nvPr/>
          </p:nvSpPr>
          <p:spPr>
            <a:xfrm>
              <a:off x="1820291" y="2106548"/>
              <a:ext cx="6036945" cy="3839210"/>
            </a:xfrm>
            <a:custGeom>
              <a:avLst/>
              <a:gdLst/>
              <a:ahLst/>
              <a:cxnLst/>
              <a:rect l="l" t="t" r="r" b="b"/>
              <a:pathLst>
                <a:path w="6036945" h="3839210">
                  <a:moveTo>
                    <a:pt x="1072388" y="2660650"/>
                  </a:moveTo>
                  <a:lnTo>
                    <a:pt x="1069263" y="2659761"/>
                  </a:lnTo>
                  <a:lnTo>
                    <a:pt x="980313" y="2634361"/>
                  </a:lnTo>
                  <a:lnTo>
                    <a:pt x="985545" y="2662377"/>
                  </a:lnTo>
                  <a:lnTo>
                    <a:pt x="0" y="2846705"/>
                  </a:lnTo>
                  <a:lnTo>
                    <a:pt x="5334" y="2874772"/>
                  </a:lnTo>
                  <a:lnTo>
                    <a:pt x="990803" y="2690457"/>
                  </a:lnTo>
                  <a:lnTo>
                    <a:pt x="996061" y="2718562"/>
                  </a:lnTo>
                  <a:lnTo>
                    <a:pt x="1072388" y="2660650"/>
                  </a:lnTo>
                  <a:close/>
                </a:path>
                <a:path w="6036945" h="3839210">
                  <a:moveTo>
                    <a:pt x="1371600" y="2860675"/>
                  </a:moveTo>
                  <a:lnTo>
                    <a:pt x="1278763" y="2884424"/>
                  </a:lnTo>
                  <a:lnTo>
                    <a:pt x="1297482" y="2906039"/>
                  </a:lnTo>
                  <a:lnTo>
                    <a:pt x="698500" y="3424555"/>
                  </a:lnTo>
                  <a:lnTo>
                    <a:pt x="717169" y="3446272"/>
                  </a:lnTo>
                  <a:lnTo>
                    <a:pt x="1316228" y="2927667"/>
                  </a:lnTo>
                  <a:lnTo>
                    <a:pt x="1334897" y="2949194"/>
                  </a:lnTo>
                  <a:lnTo>
                    <a:pt x="1356639" y="2896743"/>
                  </a:lnTo>
                  <a:lnTo>
                    <a:pt x="1371600" y="2860675"/>
                  </a:lnTo>
                  <a:close/>
                </a:path>
                <a:path w="6036945" h="3839210">
                  <a:moveTo>
                    <a:pt x="1798193" y="2860675"/>
                  </a:moveTo>
                  <a:lnTo>
                    <a:pt x="1719580" y="2915666"/>
                  </a:lnTo>
                  <a:lnTo>
                    <a:pt x="1744789" y="2929344"/>
                  </a:lnTo>
                  <a:lnTo>
                    <a:pt x="1259332" y="3825481"/>
                  </a:lnTo>
                  <a:lnTo>
                    <a:pt x="1284478" y="3839095"/>
                  </a:lnTo>
                  <a:lnTo>
                    <a:pt x="1769922" y="2942958"/>
                  </a:lnTo>
                  <a:lnTo>
                    <a:pt x="1795018" y="2956560"/>
                  </a:lnTo>
                  <a:lnTo>
                    <a:pt x="1796326" y="2916809"/>
                  </a:lnTo>
                  <a:lnTo>
                    <a:pt x="1798193" y="2860675"/>
                  </a:lnTo>
                  <a:close/>
                </a:path>
                <a:path w="6036945" h="3839210">
                  <a:moveTo>
                    <a:pt x="2398268" y="3647338"/>
                  </a:moveTo>
                  <a:lnTo>
                    <a:pt x="2193429" y="2939123"/>
                  </a:lnTo>
                  <a:lnTo>
                    <a:pt x="2220849" y="2931160"/>
                  </a:lnTo>
                  <a:lnTo>
                    <a:pt x="2215565" y="2925445"/>
                  </a:lnTo>
                  <a:lnTo>
                    <a:pt x="2155825" y="2860675"/>
                  </a:lnTo>
                  <a:lnTo>
                    <a:pt x="2138553" y="2955036"/>
                  </a:lnTo>
                  <a:lnTo>
                    <a:pt x="2166023" y="2947073"/>
                  </a:lnTo>
                  <a:lnTo>
                    <a:pt x="2370836" y="3655288"/>
                  </a:lnTo>
                  <a:lnTo>
                    <a:pt x="2398268" y="3647338"/>
                  </a:lnTo>
                  <a:close/>
                </a:path>
                <a:path w="6036945" h="3839210">
                  <a:moveTo>
                    <a:pt x="3994785" y="1165225"/>
                  </a:moveTo>
                  <a:lnTo>
                    <a:pt x="3966210" y="1165225"/>
                  </a:lnTo>
                  <a:lnTo>
                    <a:pt x="3966210" y="0"/>
                  </a:lnTo>
                  <a:lnTo>
                    <a:pt x="3937635" y="0"/>
                  </a:lnTo>
                  <a:lnTo>
                    <a:pt x="3937635" y="1165225"/>
                  </a:lnTo>
                  <a:lnTo>
                    <a:pt x="3909060" y="1165225"/>
                  </a:lnTo>
                  <a:lnTo>
                    <a:pt x="3951986" y="1250950"/>
                  </a:lnTo>
                  <a:lnTo>
                    <a:pt x="3987609" y="1179576"/>
                  </a:lnTo>
                  <a:lnTo>
                    <a:pt x="3994785" y="1165225"/>
                  </a:lnTo>
                  <a:close/>
                </a:path>
                <a:path w="6036945" h="3839210">
                  <a:moveTo>
                    <a:pt x="5885053" y="3754564"/>
                  </a:moveTo>
                  <a:lnTo>
                    <a:pt x="5081295" y="3094571"/>
                  </a:lnTo>
                  <a:lnTo>
                    <a:pt x="5088775" y="3085465"/>
                  </a:lnTo>
                  <a:lnTo>
                    <a:pt x="5099431" y="3072511"/>
                  </a:lnTo>
                  <a:lnTo>
                    <a:pt x="5005959" y="3051175"/>
                  </a:lnTo>
                  <a:lnTo>
                    <a:pt x="5044948" y="3138805"/>
                  </a:lnTo>
                  <a:lnTo>
                    <a:pt x="5063134" y="3116669"/>
                  </a:lnTo>
                  <a:lnTo>
                    <a:pt x="5866892" y="3776649"/>
                  </a:lnTo>
                  <a:lnTo>
                    <a:pt x="5885053" y="3754564"/>
                  </a:lnTo>
                  <a:close/>
                </a:path>
                <a:path w="6036945" h="3839210">
                  <a:moveTo>
                    <a:pt x="6036437" y="146431"/>
                  </a:moveTo>
                  <a:lnTo>
                    <a:pt x="6024626" y="120396"/>
                  </a:lnTo>
                  <a:lnTo>
                    <a:pt x="5232070" y="481749"/>
                  </a:lnTo>
                  <a:lnTo>
                    <a:pt x="5220208" y="455676"/>
                  </a:lnTo>
                  <a:lnTo>
                    <a:pt x="5159883" y="530225"/>
                  </a:lnTo>
                  <a:lnTo>
                    <a:pt x="5255768" y="533781"/>
                  </a:lnTo>
                  <a:lnTo>
                    <a:pt x="5246624" y="513715"/>
                  </a:lnTo>
                  <a:lnTo>
                    <a:pt x="5243919" y="507771"/>
                  </a:lnTo>
                  <a:lnTo>
                    <a:pt x="6036437" y="146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57450" y="1989201"/>
              <a:ext cx="6553200" cy="3527425"/>
            </a:xfrm>
            <a:custGeom>
              <a:avLst/>
              <a:gdLst/>
              <a:ahLst/>
              <a:cxnLst/>
              <a:rect l="l" t="t" r="r" b="b"/>
              <a:pathLst>
                <a:path w="6553200" h="3527425">
                  <a:moveTo>
                    <a:pt x="0" y="1763649"/>
                  </a:moveTo>
                  <a:lnTo>
                    <a:pt x="2260" y="1697526"/>
                  </a:lnTo>
                  <a:lnTo>
                    <a:pt x="8987" y="1632019"/>
                  </a:lnTo>
                  <a:lnTo>
                    <a:pt x="20102" y="1567168"/>
                  </a:lnTo>
                  <a:lnTo>
                    <a:pt x="35526" y="1503017"/>
                  </a:lnTo>
                  <a:lnTo>
                    <a:pt x="55180" y="1439609"/>
                  </a:lnTo>
                  <a:lnTo>
                    <a:pt x="78984" y="1376985"/>
                  </a:lnTo>
                  <a:lnTo>
                    <a:pt x="106859" y="1315189"/>
                  </a:lnTo>
                  <a:lnTo>
                    <a:pt x="138727" y="1254264"/>
                  </a:lnTo>
                  <a:lnTo>
                    <a:pt x="174507" y="1194251"/>
                  </a:lnTo>
                  <a:lnTo>
                    <a:pt x="214121" y="1135194"/>
                  </a:lnTo>
                  <a:lnTo>
                    <a:pt x="257490" y="1077134"/>
                  </a:lnTo>
                  <a:lnTo>
                    <a:pt x="304534" y="1020115"/>
                  </a:lnTo>
                  <a:lnTo>
                    <a:pt x="355174" y="964180"/>
                  </a:lnTo>
                  <a:lnTo>
                    <a:pt x="381818" y="936632"/>
                  </a:lnTo>
                  <a:lnTo>
                    <a:pt x="409331" y="909370"/>
                  </a:lnTo>
                  <a:lnTo>
                    <a:pt x="437703" y="882401"/>
                  </a:lnTo>
                  <a:lnTo>
                    <a:pt x="466925" y="855729"/>
                  </a:lnTo>
                  <a:lnTo>
                    <a:pt x="496987" y="829360"/>
                  </a:lnTo>
                  <a:lnTo>
                    <a:pt x="527878" y="803299"/>
                  </a:lnTo>
                  <a:lnTo>
                    <a:pt x="559590" y="777552"/>
                  </a:lnTo>
                  <a:lnTo>
                    <a:pt x="592111" y="752123"/>
                  </a:lnTo>
                  <a:lnTo>
                    <a:pt x="625432" y="727019"/>
                  </a:lnTo>
                  <a:lnTo>
                    <a:pt x="659543" y="702244"/>
                  </a:lnTo>
                  <a:lnTo>
                    <a:pt x="694435" y="677803"/>
                  </a:lnTo>
                  <a:lnTo>
                    <a:pt x="730097" y="653703"/>
                  </a:lnTo>
                  <a:lnTo>
                    <a:pt x="766519" y="629948"/>
                  </a:lnTo>
                  <a:lnTo>
                    <a:pt x="803692" y="606543"/>
                  </a:lnTo>
                  <a:lnTo>
                    <a:pt x="841605" y="583495"/>
                  </a:lnTo>
                  <a:lnTo>
                    <a:pt x="880250" y="560808"/>
                  </a:lnTo>
                  <a:lnTo>
                    <a:pt x="919615" y="538488"/>
                  </a:lnTo>
                  <a:lnTo>
                    <a:pt x="959691" y="516540"/>
                  </a:lnTo>
                  <a:lnTo>
                    <a:pt x="1000468" y="494970"/>
                  </a:lnTo>
                  <a:lnTo>
                    <a:pt x="1041936" y="473781"/>
                  </a:lnTo>
                  <a:lnTo>
                    <a:pt x="1084086" y="452981"/>
                  </a:lnTo>
                  <a:lnTo>
                    <a:pt x="1126906" y="432575"/>
                  </a:lnTo>
                  <a:lnTo>
                    <a:pt x="1170389" y="412567"/>
                  </a:lnTo>
                  <a:lnTo>
                    <a:pt x="1214523" y="392963"/>
                  </a:lnTo>
                  <a:lnTo>
                    <a:pt x="1259298" y="373768"/>
                  </a:lnTo>
                  <a:lnTo>
                    <a:pt x="1304705" y="354988"/>
                  </a:lnTo>
                  <a:lnTo>
                    <a:pt x="1350734" y="336628"/>
                  </a:lnTo>
                  <a:lnTo>
                    <a:pt x="1397375" y="318693"/>
                  </a:lnTo>
                  <a:lnTo>
                    <a:pt x="1444618" y="301189"/>
                  </a:lnTo>
                  <a:lnTo>
                    <a:pt x="1492454" y="284121"/>
                  </a:lnTo>
                  <a:lnTo>
                    <a:pt x="1540871" y="267494"/>
                  </a:lnTo>
                  <a:lnTo>
                    <a:pt x="1589861" y="251314"/>
                  </a:lnTo>
                  <a:lnTo>
                    <a:pt x="1639413" y="235585"/>
                  </a:lnTo>
                  <a:lnTo>
                    <a:pt x="1689518" y="220314"/>
                  </a:lnTo>
                  <a:lnTo>
                    <a:pt x="1740165" y="205506"/>
                  </a:lnTo>
                  <a:lnTo>
                    <a:pt x="1791346" y="191165"/>
                  </a:lnTo>
                  <a:lnTo>
                    <a:pt x="1843049" y="177298"/>
                  </a:lnTo>
                  <a:lnTo>
                    <a:pt x="1895265" y="163909"/>
                  </a:lnTo>
                  <a:lnTo>
                    <a:pt x="1947984" y="151004"/>
                  </a:lnTo>
                  <a:lnTo>
                    <a:pt x="2001196" y="138588"/>
                  </a:lnTo>
                  <a:lnTo>
                    <a:pt x="2054892" y="126667"/>
                  </a:lnTo>
                  <a:lnTo>
                    <a:pt x="2109060" y="115246"/>
                  </a:lnTo>
                  <a:lnTo>
                    <a:pt x="2163693" y="104330"/>
                  </a:lnTo>
                  <a:lnTo>
                    <a:pt x="2218779" y="93924"/>
                  </a:lnTo>
                  <a:lnTo>
                    <a:pt x="2274308" y="84035"/>
                  </a:lnTo>
                  <a:lnTo>
                    <a:pt x="2330272" y="74666"/>
                  </a:lnTo>
                  <a:lnTo>
                    <a:pt x="2386659" y="65824"/>
                  </a:lnTo>
                  <a:lnTo>
                    <a:pt x="2443460" y="57514"/>
                  </a:lnTo>
                  <a:lnTo>
                    <a:pt x="2500665" y="49741"/>
                  </a:lnTo>
                  <a:lnTo>
                    <a:pt x="2558265" y="42511"/>
                  </a:lnTo>
                  <a:lnTo>
                    <a:pt x="2616248" y="35828"/>
                  </a:lnTo>
                  <a:lnTo>
                    <a:pt x="2674606" y="29699"/>
                  </a:lnTo>
                  <a:lnTo>
                    <a:pt x="2733329" y="24128"/>
                  </a:lnTo>
                  <a:lnTo>
                    <a:pt x="2792406" y="19121"/>
                  </a:lnTo>
                  <a:lnTo>
                    <a:pt x="2851828" y="14683"/>
                  </a:lnTo>
                  <a:lnTo>
                    <a:pt x="2911584" y="10819"/>
                  </a:lnTo>
                  <a:lnTo>
                    <a:pt x="2971666" y="7535"/>
                  </a:lnTo>
                  <a:lnTo>
                    <a:pt x="3032062" y="4837"/>
                  </a:lnTo>
                  <a:lnTo>
                    <a:pt x="3092764" y="2728"/>
                  </a:lnTo>
                  <a:lnTo>
                    <a:pt x="3153760" y="1216"/>
                  </a:lnTo>
                  <a:lnTo>
                    <a:pt x="3215042" y="304"/>
                  </a:lnTo>
                  <a:lnTo>
                    <a:pt x="3276600" y="0"/>
                  </a:lnTo>
                  <a:lnTo>
                    <a:pt x="3338157" y="304"/>
                  </a:lnTo>
                  <a:lnTo>
                    <a:pt x="3399439" y="1216"/>
                  </a:lnTo>
                  <a:lnTo>
                    <a:pt x="3460435" y="2728"/>
                  </a:lnTo>
                  <a:lnTo>
                    <a:pt x="3521137" y="4837"/>
                  </a:lnTo>
                  <a:lnTo>
                    <a:pt x="3581533" y="7535"/>
                  </a:lnTo>
                  <a:lnTo>
                    <a:pt x="3641615" y="10819"/>
                  </a:lnTo>
                  <a:lnTo>
                    <a:pt x="3701371" y="14683"/>
                  </a:lnTo>
                  <a:lnTo>
                    <a:pt x="3760793" y="19121"/>
                  </a:lnTo>
                  <a:lnTo>
                    <a:pt x="3819870" y="24128"/>
                  </a:lnTo>
                  <a:lnTo>
                    <a:pt x="3878593" y="29699"/>
                  </a:lnTo>
                  <a:lnTo>
                    <a:pt x="3936951" y="35828"/>
                  </a:lnTo>
                  <a:lnTo>
                    <a:pt x="3994934" y="42511"/>
                  </a:lnTo>
                  <a:lnTo>
                    <a:pt x="4052534" y="49741"/>
                  </a:lnTo>
                  <a:lnTo>
                    <a:pt x="4109739" y="57514"/>
                  </a:lnTo>
                  <a:lnTo>
                    <a:pt x="4166540" y="65824"/>
                  </a:lnTo>
                  <a:lnTo>
                    <a:pt x="4222927" y="74666"/>
                  </a:lnTo>
                  <a:lnTo>
                    <a:pt x="4278891" y="84035"/>
                  </a:lnTo>
                  <a:lnTo>
                    <a:pt x="4334420" y="93924"/>
                  </a:lnTo>
                  <a:lnTo>
                    <a:pt x="4389506" y="104330"/>
                  </a:lnTo>
                  <a:lnTo>
                    <a:pt x="4444139" y="115246"/>
                  </a:lnTo>
                  <a:lnTo>
                    <a:pt x="4498307" y="126667"/>
                  </a:lnTo>
                  <a:lnTo>
                    <a:pt x="4552003" y="138588"/>
                  </a:lnTo>
                  <a:lnTo>
                    <a:pt x="4605215" y="151004"/>
                  </a:lnTo>
                  <a:lnTo>
                    <a:pt x="4657934" y="163909"/>
                  </a:lnTo>
                  <a:lnTo>
                    <a:pt x="4710150" y="177298"/>
                  </a:lnTo>
                  <a:lnTo>
                    <a:pt x="4761853" y="191165"/>
                  </a:lnTo>
                  <a:lnTo>
                    <a:pt x="4813034" y="205506"/>
                  </a:lnTo>
                  <a:lnTo>
                    <a:pt x="4863681" y="220314"/>
                  </a:lnTo>
                  <a:lnTo>
                    <a:pt x="4913786" y="235585"/>
                  </a:lnTo>
                  <a:lnTo>
                    <a:pt x="4963338" y="251314"/>
                  </a:lnTo>
                  <a:lnTo>
                    <a:pt x="5012328" y="267494"/>
                  </a:lnTo>
                  <a:lnTo>
                    <a:pt x="5060745" y="284121"/>
                  </a:lnTo>
                  <a:lnTo>
                    <a:pt x="5108581" y="301189"/>
                  </a:lnTo>
                  <a:lnTo>
                    <a:pt x="5155824" y="318693"/>
                  </a:lnTo>
                  <a:lnTo>
                    <a:pt x="5202465" y="336628"/>
                  </a:lnTo>
                  <a:lnTo>
                    <a:pt x="5248494" y="354988"/>
                  </a:lnTo>
                  <a:lnTo>
                    <a:pt x="5293901" y="373768"/>
                  </a:lnTo>
                  <a:lnTo>
                    <a:pt x="5338676" y="392963"/>
                  </a:lnTo>
                  <a:lnTo>
                    <a:pt x="5382810" y="412567"/>
                  </a:lnTo>
                  <a:lnTo>
                    <a:pt x="5426293" y="432575"/>
                  </a:lnTo>
                  <a:lnTo>
                    <a:pt x="5469113" y="452981"/>
                  </a:lnTo>
                  <a:lnTo>
                    <a:pt x="5511263" y="473781"/>
                  </a:lnTo>
                  <a:lnTo>
                    <a:pt x="5552731" y="494970"/>
                  </a:lnTo>
                  <a:lnTo>
                    <a:pt x="5593508" y="516540"/>
                  </a:lnTo>
                  <a:lnTo>
                    <a:pt x="5633584" y="538488"/>
                  </a:lnTo>
                  <a:lnTo>
                    <a:pt x="5672949" y="560808"/>
                  </a:lnTo>
                  <a:lnTo>
                    <a:pt x="5711594" y="583495"/>
                  </a:lnTo>
                  <a:lnTo>
                    <a:pt x="5749507" y="606543"/>
                  </a:lnTo>
                  <a:lnTo>
                    <a:pt x="5786680" y="629948"/>
                  </a:lnTo>
                  <a:lnTo>
                    <a:pt x="5823102" y="653703"/>
                  </a:lnTo>
                  <a:lnTo>
                    <a:pt x="5858764" y="677803"/>
                  </a:lnTo>
                  <a:lnTo>
                    <a:pt x="5893656" y="702244"/>
                  </a:lnTo>
                  <a:lnTo>
                    <a:pt x="5927767" y="727019"/>
                  </a:lnTo>
                  <a:lnTo>
                    <a:pt x="5961088" y="752123"/>
                  </a:lnTo>
                  <a:lnTo>
                    <a:pt x="5993609" y="777552"/>
                  </a:lnTo>
                  <a:lnTo>
                    <a:pt x="6025321" y="803299"/>
                  </a:lnTo>
                  <a:lnTo>
                    <a:pt x="6056212" y="829360"/>
                  </a:lnTo>
                  <a:lnTo>
                    <a:pt x="6086274" y="855729"/>
                  </a:lnTo>
                  <a:lnTo>
                    <a:pt x="6115496" y="882401"/>
                  </a:lnTo>
                  <a:lnTo>
                    <a:pt x="6143868" y="909370"/>
                  </a:lnTo>
                  <a:lnTo>
                    <a:pt x="6171381" y="936632"/>
                  </a:lnTo>
                  <a:lnTo>
                    <a:pt x="6198025" y="964180"/>
                  </a:lnTo>
                  <a:lnTo>
                    <a:pt x="6248665" y="1020115"/>
                  </a:lnTo>
                  <a:lnTo>
                    <a:pt x="6295709" y="1077134"/>
                  </a:lnTo>
                  <a:lnTo>
                    <a:pt x="6339078" y="1135194"/>
                  </a:lnTo>
                  <a:lnTo>
                    <a:pt x="6378692" y="1194251"/>
                  </a:lnTo>
                  <a:lnTo>
                    <a:pt x="6414472" y="1254264"/>
                  </a:lnTo>
                  <a:lnTo>
                    <a:pt x="6446340" y="1315189"/>
                  </a:lnTo>
                  <a:lnTo>
                    <a:pt x="6474215" y="1376985"/>
                  </a:lnTo>
                  <a:lnTo>
                    <a:pt x="6498019" y="1439609"/>
                  </a:lnTo>
                  <a:lnTo>
                    <a:pt x="6517673" y="1503017"/>
                  </a:lnTo>
                  <a:lnTo>
                    <a:pt x="6533097" y="1567168"/>
                  </a:lnTo>
                  <a:lnTo>
                    <a:pt x="6544212" y="1632019"/>
                  </a:lnTo>
                  <a:lnTo>
                    <a:pt x="6550939" y="1697526"/>
                  </a:lnTo>
                  <a:lnTo>
                    <a:pt x="6553200" y="1763649"/>
                  </a:lnTo>
                  <a:lnTo>
                    <a:pt x="6552633" y="1796784"/>
                  </a:lnTo>
                  <a:lnTo>
                    <a:pt x="6550939" y="1829771"/>
                  </a:lnTo>
                  <a:lnTo>
                    <a:pt x="6544212" y="1895279"/>
                  </a:lnTo>
                  <a:lnTo>
                    <a:pt x="6533097" y="1960131"/>
                  </a:lnTo>
                  <a:lnTo>
                    <a:pt x="6517673" y="2024283"/>
                  </a:lnTo>
                  <a:lnTo>
                    <a:pt x="6498019" y="2087693"/>
                  </a:lnTo>
                  <a:lnTo>
                    <a:pt x="6474215" y="2150318"/>
                  </a:lnTo>
                  <a:lnTo>
                    <a:pt x="6446340" y="2212116"/>
                  </a:lnTo>
                  <a:lnTo>
                    <a:pt x="6414472" y="2273044"/>
                  </a:lnTo>
                  <a:lnTo>
                    <a:pt x="6378692" y="2333060"/>
                  </a:lnTo>
                  <a:lnTo>
                    <a:pt x="6339078" y="2392120"/>
                  </a:lnTo>
                  <a:lnTo>
                    <a:pt x="6295709" y="2450183"/>
                  </a:lnTo>
                  <a:lnTo>
                    <a:pt x="6248665" y="2507205"/>
                  </a:lnTo>
                  <a:lnTo>
                    <a:pt x="6198025" y="2563144"/>
                  </a:lnTo>
                  <a:lnTo>
                    <a:pt x="6171381" y="2590694"/>
                  </a:lnTo>
                  <a:lnTo>
                    <a:pt x="6143868" y="2617957"/>
                  </a:lnTo>
                  <a:lnTo>
                    <a:pt x="6115496" y="2644928"/>
                  </a:lnTo>
                  <a:lnTo>
                    <a:pt x="6086274" y="2671602"/>
                  </a:lnTo>
                  <a:lnTo>
                    <a:pt x="6056212" y="2697973"/>
                  </a:lnTo>
                  <a:lnTo>
                    <a:pt x="6025321" y="2724036"/>
                  </a:lnTo>
                  <a:lnTo>
                    <a:pt x="5993609" y="2749785"/>
                  </a:lnTo>
                  <a:lnTo>
                    <a:pt x="5961088" y="2775216"/>
                  </a:lnTo>
                  <a:lnTo>
                    <a:pt x="5927767" y="2800323"/>
                  </a:lnTo>
                  <a:lnTo>
                    <a:pt x="5893656" y="2825100"/>
                  </a:lnTo>
                  <a:lnTo>
                    <a:pt x="5858764" y="2849542"/>
                  </a:lnTo>
                  <a:lnTo>
                    <a:pt x="5823102" y="2873645"/>
                  </a:lnTo>
                  <a:lnTo>
                    <a:pt x="5786680" y="2897402"/>
                  </a:lnTo>
                  <a:lnTo>
                    <a:pt x="5749507" y="2920808"/>
                  </a:lnTo>
                  <a:lnTo>
                    <a:pt x="5711594" y="2943859"/>
                  </a:lnTo>
                  <a:lnTo>
                    <a:pt x="5672949" y="2966548"/>
                  </a:lnTo>
                  <a:lnTo>
                    <a:pt x="5633584" y="2988870"/>
                  </a:lnTo>
                  <a:lnTo>
                    <a:pt x="5593508" y="3010820"/>
                  </a:lnTo>
                  <a:lnTo>
                    <a:pt x="5552731" y="3032393"/>
                  </a:lnTo>
                  <a:lnTo>
                    <a:pt x="5511263" y="3053583"/>
                  </a:lnTo>
                  <a:lnTo>
                    <a:pt x="5469113" y="3074386"/>
                  </a:lnTo>
                  <a:lnTo>
                    <a:pt x="5426293" y="3094794"/>
                  </a:lnTo>
                  <a:lnTo>
                    <a:pt x="5382810" y="3114805"/>
                  </a:lnTo>
                  <a:lnTo>
                    <a:pt x="5338676" y="3134411"/>
                  </a:lnTo>
                  <a:lnTo>
                    <a:pt x="5293901" y="3153608"/>
                  </a:lnTo>
                  <a:lnTo>
                    <a:pt x="5248494" y="3172390"/>
                  </a:lnTo>
                  <a:lnTo>
                    <a:pt x="5202465" y="3190752"/>
                  </a:lnTo>
                  <a:lnTo>
                    <a:pt x="5155824" y="3208689"/>
                  </a:lnTo>
                  <a:lnTo>
                    <a:pt x="5108581" y="3226195"/>
                  </a:lnTo>
                  <a:lnTo>
                    <a:pt x="5060745" y="3243265"/>
                  </a:lnTo>
                  <a:lnTo>
                    <a:pt x="5012328" y="3259894"/>
                  </a:lnTo>
                  <a:lnTo>
                    <a:pt x="4963338" y="3276076"/>
                  </a:lnTo>
                  <a:lnTo>
                    <a:pt x="4913786" y="3291807"/>
                  </a:lnTo>
                  <a:lnTo>
                    <a:pt x="4863681" y="3307080"/>
                  </a:lnTo>
                  <a:lnTo>
                    <a:pt x="4813034" y="3321890"/>
                  </a:lnTo>
                  <a:lnTo>
                    <a:pt x="4761853" y="3336232"/>
                  </a:lnTo>
                  <a:lnTo>
                    <a:pt x="4710150" y="3350102"/>
                  </a:lnTo>
                  <a:lnTo>
                    <a:pt x="4657934" y="3363492"/>
                  </a:lnTo>
                  <a:lnTo>
                    <a:pt x="4605215" y="3376399"/>
                  </a:lnTo>
                  <a:lnTo>
                    <a:pt x="4552003" y="3388816"/>
                  </a:lnTo>
                  <a:lnTo>
                    <a:pt x="4498307" y="3400739"/>
                  </a:lnTo>
                  <a:lnTo>
                    <a:pt x="4444139" y="3412161"/>
                  </a:lnTo>
                  <a:lnTo>
                    <a:pt x="4389506" y="3423079"/>
                  </a:lnTo>
                  <a:lnTo>
                    <a:pt x="4334420" y="3433486"/>
                  </a:lnTo>
                  <a:lnTo>
                    <a:pt x="4278891" y="3443377"/>
                  </a:lnTo>
                  <a:lnTo>
                    <a:pt x="4222927" y="3452747"/>
                  </a:lnTo>
                  <a:lnTo>
                    <a:pt x="4166540" y="3461590"/>
                  </a:lnTo>
                  <a:lnTo>
                    <a:pt x="4109739" y="3469901"/>
                  </a:lnTo>
                  <a:lnTo>
                    <a:pt x="4052534" y="3477675"/>
                  </a:lnTo>
                  <a:lnTo>
                    <a:pt x="3994934" y="3484907"/>
                  </a:lnTo>
                  <a:lnTo>
                    <a:pt x="3936951" y="3491590"/>
                  </a:lnTo>
                  <a:lnTo>
                    <a:pt x="3878593" y="3497721"/>
                  </a:lnTo>
                  <a:lnTo>
                    <a:pt x="3819870" y="3503292"/>
                  </a:lnTo>
                  <a:lnTo>
                    <a:pt x="3760793" y="3508300"/>
                  </a:lnTo>
                  <a:lnTo>
                    <a:pt x="3701371" y="3512739"/>
                  </a:lnTo>
                  <a:lnTo>
                    <a:pt x="3641615" y="3516603"/>
                  </a:lnTo>
                  <a:lnTo>
                    <a:pt x="3581533" y="3519887"/>
                  </a:lnTo>
                  <a:lnTo>
                    <a:pt x="3521137" y="3522587"/>
                  </a:lnTo>
                  <a:lnTo>
                    <a:pt x="3460435" y="3524695"/>
                  </a:lnTo>
                  <a:lnTo>
                    <a:pt x="3399439" y="3526208"/>
                  </a:lnTo>
                  <a:lnTo>
                    <a:pt x="3338157" y="3527119"/>
                  </a:lnTo>
                  <a:lnTo>
                    <a:pt x="3276600" y="3527425"/>
                  </a:lnTo>
                  <a:lnTo>
                    <a:pt x="3215042" y="3527119"/>
                  </a:lnTo>
                  <a:lnTo>
                    <a:pt x="3153760" y="3526208"/>
                  </a:lnTo>
                  <a:lnTo>
                    <a:pt x="3092764" y="3524695"/>
                  </a:lnTo>
                  <a:lnTo>
                    <a:pt x="3032062" y="3522587"/>
                  </a:lnTo>
                  <a:lnTo>
                    <a:pt x="2971666" y="3519887"/>
                  </a:lnTo>
                  <a:lnTo>
                    <a:pt x="2911584" y="3516603"/>
                  </a:lnTo>
                  <a:lnTo>
                    <a:pt x="2851828" y="3512739"/>
                  </a:lnTo>
                  <a:lnTo>
                    <a:pt x="2792406" y="3508300"/>
                  </a:lnTo>
                  <a:lnTo>
                    <a:pt x="2733329" y="3503292"/>
                  </a:lnTo>
                  <a:lnTo>
                    <a:pt x="2674606" y="3497721"/>
                  </a:lnTo>
                  <a:lnTo>
                    <a:pt x="2616248" y="3491590"/>
                  </a:lnTo>
                  <a:lnTo>
                    <a:pt x="2558265" y="3484907"/>
                  </a:lnTo>
                  <a:lnTo>
                    <a:pt x="2500665" y="3477675"/>
                  </a:lnTo>
                  <a:lnTo>
                    <a:pt x="2443460" y="3469901"/>
                  </a:lnTo>
                  <a:lnTo>
                    <a:pt x="2386659" y="3461590"/>
                  </a:lnTo>
                  <a:lnTo>
                    <a:pt x="2330272" y="3452747"/>
                  </a:lnTo>
                  <a:lnTo>
                    <a:pt x="2274308" y="3443377"/>
                  </a:lnTo>
                  <a:lnTo>
                    <a:pt x="2218779" y="3433486"/>
                  </a:lnTo>
                  <a:lnTo>
                    <a:pt x="2163693" y="3423079"/>
                  </a:lnTo>
                  <a:lnTo>
                    <a:pt x="2109060" y="3412161"/>
                  </a:lnTo>
                  <a:lnTo>
                    <a:pt x="2054892" y="3400739"/>
                  </a:lnTo>
                  <a:lnTo>
                    <a:pt x="2001196" y="3388816"/>
                  </a:lnTo>
                  <a:lnTo>
                    <a:pt x="1947984" y="3376399"/>
                  </a:lnTo>
                  <a:lnTo>
                    <a:pt x="1895265" y="3363492"/>
                  </a:lnTo>
                  <a:lnTo>
                    <a:pt x="1843049" y="3350102"/>
                  </a:lnTo>
                  <a:lnTo>
                    <a:pt x="1791346" y="3336232"/>
                  </a:lnTo>
                  <a:lnTo>
                    <a:pt x="1740165" y="3321890"/>
                  </a:lnTo>
                  <a:lnTo>
                    <a:pt x="1689518" y="3307080"/>
                  </a:lnTo>
                  <a:lnTo>
                    <a:pt x="1639413" y="3291807"/>
                  </a:lnTo>
                  <a:lnTo>
                    <a:pt x="1589861" y="3276076"/>
                  </a:lnTo>
                  <a:lnTo>
                    <a:pt x="1540871" y="3259894"/>
                  </a:lnTo>
                  <a:lnTo>
                    <a:pt x="1492454" y="3243265"/>
                  </a:lnTo>
                  <a:lnTo>
                    <a:pt x="1444618" y="3226195"/>
                  </a:lnTo>
                  <a:lnTo>
                    <a:pt x="1397375" y="3208689"/>
                  </a:lnTo>
                  <a:lnTo>
                    <a:pt x="1350734" y="3190752"/>
                  </a:lnTo>
                  <a:lnTo>
                    <a:pt x="1304705" y="3172390"/>
                  </a:lnTo>
                  <a:lnTo>
                    <a:pt x="1259298" y="3153608"/>
                  </a:lnTo>
                  <a:lnTo>
                    <a:pt x="1214523" y="3134411"/>
                  </a:lnTo>
                  <a:lnTo>
                    <a:pt x="1170389" y="3114805"/>
                  </a:lnTo>
                  <a:lnTo>
                    <a:pt x="1126906" y="3094794"/>
                  </a:lnTo>
                  <a:lnTo>
                    <a:pt x="1084086" y="3074386"/>
                  </a:lnTo>
                  <a:lnTo>
                    <a:pt x="1041936" y="3053583"/>
                  </a:lnTo>
                  <a:lnTo>
                    <a:pt x="1000468" y="3032393"/>
                  </a:lnTo>
                  <a:lnTo>
                    <a:pt x="959691" y="3010820"/>
                  </a:lnTo>
                  <a:lnTo>
                    <a:pt x="919615" y="2988870"/>
                  </a:lnTo>
                  <a:lnTo>
                    <a:pt x="880250" y="2966548"/>
                  </a:lnTo>
                  <a:lnTo>
                    <a:pt x="841605" y="2943859"/>
                  </a:lnTo>
                  <a:lnTo>
                    <a:pt x="803692" y="2920808"/>
                  </a:lnTo>
                  <a:lnTo>
                    <a:pt x="766519" y="2897402"/>
                  </a:lnTo>
                  <a:lnTo>
                    <a:pt x="730097" y="2873645"/>
                  </a:lnTo>
                  <a:lnTo>
                    <a:pt x="694435" y="2849542"/>
                  </a:lnTo>
                  <a:lnTo>
                    <a:pt x="659543" y="2825100"/>
                  </a:lnTo>
                  <a:lnTo>
                    <a:pt x="625432" y="2800323"/>
                  </a:lnTo>
                  <a:lnTo>
                    <a:pt x="592111" y="2775216"/>
                  </a:lnTo>
                  <a:lnTo>
                    <a:pt x="559590" y="2749785"/>
                  </a:lnTo>
                  <a:lnTo>
                    <a:pt x="527878" y="2724036"/>
                  </a:lnTo>
                  <a:lnTo>
                    <a:pt x="496987" y="2697973"/>
                  </a:lnTo>
                  <a:lnTo>
                    <a:pt x="466925" y="2671602"/>
                  </a:lnTo>
                  <a:lnTo>
                    <a:pt x="437703" y="2644928"/>
                  </a:lnTo>
                  <a:lnTo>
                    <a:pt x="409331" y="2617957"/>
                  </a:lnTo>
                  <a:lnTo>
                    <a:pt x="381818" y="2590694"/>
                  </a:lnTo>
                  <a:lnTo>
                    <a:pt x="355174" y="2563144"/>
                  </a:lnTo>
                  <a:lnTo>
                    <a:pt x="304534" y="2507205"/>
                  </a:lnTo>
                  <a:lnTo>
                    <a:pt x="257490" y="2450183"/>
                  </a:lnTo>
                  <a:lnTo>
                    <a:pt x="214121" y="2392120"/>
                  </a:lnTo>
                  <a:lnTo>
                    <a:pt x="174507" y="2333060"/>
                  </a:lnTo>
                  <a:lnTo>
                    <a:pt x="138727" y="2273044"/>
                  </a:lnTo>
                  <a:lnTo>
                    <a:pt x="106859" y="2212116"/>
                  </a:lnTo>
                  <a:lnTo>
                    <a:pt x="78984" y="2150318"/>
                  </a:lnTo>
                  <a:lnTo>
                    <a:pt x="55180" y="2087693"/>
                  </a:lnTo>
                  <a:lnTo>
                    <a:pt x="35526" y="2024283"/>
                  </a:lnTo>
                  <a:lnTo>
                    <a:pt x="20102" y="1960131"/>
                  </a:lnTo>
                  <a:lnTo>
                    <a:pt x="8987" y="1895279"/>
                  </a:lnTo>
                  <a:lnTo>
                    <a:pt x="2260" y="1829771"/>
                  </a:lnTo>
                  <a:lnTo>
                    <a:pt x="0" y="1763649"/>
                  </a:lnTo>
                  <a:close/>
                </a:path>
                <a:path w="6553200" h="3527425">
                  <a:moveTo>
                    <a:pt x="0" y="1763649"/>
                  </a:moveTo>
                  <a:lnTo>
                    <a:pt x="2508377" y="1763649"/>
                  </a:lnTo>
                </a:path>
                <a:path w="6553200" h="3527425">
                  <a:moveTo>
                    <a:pt x="3311144" y="0"/>
                  </a:moveTo>
                  <a:lnTo>
                    <a:pt x="3311144" y="114122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71586" y="5751512"/>
            <a:ext cx="118999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Arial"/>
                <a:cs typeface="Arial"/>
              </a:rPr>
              <a:t>Déploiement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0851" y="1508125"/>
            <a:ext cx="144018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Arial"/>
                <a:cs typeface="Arial"/>
              </a:rPr>
              <a:t>Cas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d’utilisation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80840" y="6070600"/>
            <a:ext cx="866140" cy="320675"/>
            <a:chOff x="3680840" y="6070600"/>
            <a:chExt cx="866140" cy="320675"/>
          </a:xfrm>
        </p:grpSpPr>
        <p:sp>
          <p:nvSpPr>
            <p:cNvPr id="23" name="object 23"/>
            <p:cNvSpPr/>
            <p:nvPr/>
          </p:nvSpPr>
          <p:spPr>
            <a:xfrm>
              <a:off x="3687190" y="6076950"/>
              <a:ext cx="853440" cy="307975"/>
            </a:xfrm>
            <a:custGeom>
              <a:avLst/>
              <a:gdLst/>
              <a:ahLst/>
              <a:cxnLst/>
              <a:rect l="l" t="t" r="r" b="b"/>
              <a:pathLst>
                <a:path w="853439" h="307975">
                  <a:moveTo>
                    <a:pt x="85302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853020" y="307975"/>
                  </a:lnTo>
                  <a:lnTo>
                    <a:pt x="853020" y="0"/>
                  </a:lnTo>
                  <a:close/>
                </a:path>
              </a:pathLst>
            </a:custGeom>
            <a:solidFill>
              <a:srgbClr val="C0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87190" y="6076950"/>
              <a:ext cx="853440" cy="307975"/>
            </a:xfrm>
            <a:custGeom>
              <a:avLst/>
              <a:gdLst/>
              <a:ahLst/>
              <a:cxnLst/>
              <a:rect l="l" t="t" r="r" b="b"/>
              <a:pathLst>
                <a:path w="853439" h="307975">
                  <a:moveTo>
                    <a:pt x="0" y="307975"/>
                  </a:moveTo>
                  <a:lnTo>
                    <a:pt x="853020" y="307975"/>
                  </a:lnTo>
                  <a:lnTo>
                    <a:pt x="853020" y="0"/>
                  </a:lnTo>
                  <a:lnTo>
                    <a:pt x="0" y="0"/>
                  </a:lnTo>
                  <a:lnTo>
                    <a:pt x="0" y="3079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87190" y="6076950"/>
            <a:ext cx="853440" cy="3079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Arial"/>
                <a:cs typeface="Arial"/>
              </a:rPr>
              <a:t>Activités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8866" y="6269037"/>
            <a:ext cx="2076450" cy="320675"/>
            <a:chOff x="1348866" y="6269037"/>
            <a:chExt cx="2076450" cy="320675"/>
          </a:xfrm>
        </p:grpSpPr>
        <p:sp>
          <p:nvSpPr>
            <p:cNvPr id="27" name="object 27"/>
            <p:cNvSpPr/>
            <p:nvPr/>
          </p:nvSpPr>
          <p:spPr>
            <a:xfrm>
              <a:off x="1355216" y="6275387"/>
              <a:ext cx="2063750" cy="307975"/>
            </a:xfrm>
            <a:custGeom>
              <a:avLst/>
              <a:gdLst/>
              <a:ahLst/>
              <a:cxnLst/>
              <a:rect l="l" t="t" r="r" b="b"/>
              <a:pathLst>
                <a:path w="2063750" h="307975">
                  <a:moveTo>
                    <a:pt x="2063750" y="0"/>
                  </a:moveTo>
                  <a:lnTo>
                    <a:pt x="0" y="0"/>
                  </a:lnTo>
                  <a:lnTo>
                    <a:pt x="0" y="307975"/>
                  </a:lnTo>
                  <a:lnTo>
                    <a:pt x="2063750" y="307975"/>
                  </a:lnTo>
                  <a:lnTo>
                    <a:pt x="2063750" y="0"/>
                  </a:lnTo>
                  <a:close/>
                </a:path>
              </a:pathLst>
            </a:custGeom>
            <a:solidFill>
              <a:srgbClr val="C0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5216" y="6275387"/>
              <a:ext cx="2063750" cy="307975"/>
            </a:xfrm>
            <a:custGeom>
              <a:avLst/>
              <a:gdLst/>
              <a:ahLst/>
              <a:cxnLst/>
              <a:rect l="l" t="t" r="r" b="b"/>
              <a:pathLst>
                <a:path w="2063750" h="307975">
                  <a:moveTo>
                    <a:pt x="0" y="307975"/>
                  </a:moveTo>
                  <a:lnTo>
                    <a:pt x="2063750" y="307975"/>
                  </a:lnTo>
                  <a:lnTo>
                    <a:pt x="2063750" y="0"/>
                  </a:lnTo>
                  <a:lnTo>
                    <a:pt x="0" y="0"/>
                  </a:lnTo>
                  <a:lnTo>
                    <a:pt x="0" y="30797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55216" y="6275387"/>
            <a:ext cx="2063750" cy="3079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Arial"/>
                <a:cs typeface="Arial"/>
              </a:rPr>
              <a:t>États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5498" y="5422900"/>
            <a:ext cx="1429385" cy="307975"/>
          </a:xfrm>
          <a:custGeom>
            <a:avLst/>
            <a:gdLst/>
            <a:ahLst/>
            <a:cxnLst/>
            <a:rect l="l" t="t" r="r" b="b"/>
            <a:pathLst>
              <a:path w="1429385" h="307975">
                <a:moveTo>
                  <a:pt x="0" y="307975"/>
                </a:moveTo>
                <a:lnTo>
                  <a:pt x="1429131" y="307975"/>
                </a:lnTo>
                <a:lnTo>
                  <a:pt x="1429131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8657" y="5452668"/>
            <a:ext cx="1263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mu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837" y="4508500"/>
            <a:ext cx="990600" cy="307975"/>
          </a:xfrm>
          <a:custGeom>
            <a:avLst/>
            <a:gdLst/>
            <a:ahLst/>
            <a:cxnLst/>
            <a:rect l="l" t="t" r="r" b="b"/>
            <a:pathLst>
              <a:path w="990600" h="307975">
                <a:moveTo>
                  <a:pt x="0" y="307975"/>
                </a:moveTo>
                <a:lnTo>
                  <a:pt x="990600" y="307975"/>
                </a:lnTo>
                <a:lnTo>
                  <a:pt x="990600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2003" y="4537964"/>
            <a:ext cx="828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Séquence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05576" y="2536317"/>
            <a:ext cx="23139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Times New Roman"/>
                <a:cs typeface="Times New Roman"/>
              </a:rPr>
              <a:t>Vue </a:t>
            </a:r>
            <a:r>
              <a:rPr sz="2000" spc="-5" dirty="0">
                <a:latin typeface="Times New Roman"/>
                <a:cs typeface="Times New Roman"/>
              </a:rPr>
              <a:t>Implémentation  </a:t>
            </a:r>
            <a:r>
              <a:rPr sz="2000" dirty="0">
                <a:latin typeface="Times New Roman"/>
                <a:cs typeface="Times New Roman"/>
              </a:rPr>
              <a:t>(composants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logiciels)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0790" y="4065777"/>
            <a:ext cx="175196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100" algn="just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Times New Roman"/>
                <a:cs typeface="Times New Roman"/>
              </a:rPr>
              <a:t>Vue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déploiement  </a:t>
            </a:r>
            <a:r>
              <a:rPr sz="2000" dirty="0">
                <a:latin typeface="Times New Roman"/>
                <a:cs typeface="Times New Roman"/>
              </a:rPr>
              <a:t>(Environnement  </a:t>
            </a:r>
            <a:r>
              <a:rPr sz="2000" spc="-5" dirty="0">
                <a:latin typeface="Times New Roman"/>
                <a:cs typeface="Times New Roman"/>
              </a:rPr>
              <a:t>d’implantation)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85617" y="4216146"/>
            <a:ext cx="24485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indent="-36449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Times New Roman"/>
                <a:cs typeface="Times New Roman"/>
              </a:rPr>
              <a:t>Vue </a:t>
            </a:r>
            <a:r>
              <a:rPr sz="2000" dirty="0">
                <a:latin typeface="Times New Roman"/>
                <a:cs typeface="Times New Roman"/>
              </a:rPr>
              <a:t>logique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dynamique  (Comportement)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66720" y="2536317"/>
            <a:ext cx="23622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latin typeface="Times New Roman"/>
                <a:cs typeface="Times New Roman"/>
              </a:rPr>
              <a:t>Vue </a:t>
            </a:r>
            <a:r>
              <a:rPr sz="2000" b="1" dirty="0">
                <a:latin typeface="Times New Roman"/>
                <a:cs typeface="Times New Roman"/>
              </a:rPr>
              <a:t>logique statique  </a:t>
            </a:r>
            <a:r>
              <a:rPr sz="2000" b="1" spc="-5" dirty="0">
                <a:latin typeface="Times New Roman"/>
                <a:cs typeface="Times New Roman"/>
              </a:rPr>
              <a:t>(Structure </a:t>
            </a:r>
            <a:r>
              <a:rPr sz="2000" b="1" dirty="0">
                <a:latin typeface="Times New Roman"/>
                <a:cs typeface="Times New Roman"/>
              </a:rPr>
              <a:t>des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objets)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65827" y="3130423"/>
            <a:ext cx="1605915" cy="1141730"/>
          </a:xfrm>
          <a:custGeom>
            <a:avLst/>
            <a:gdLst/>
            <a:ahLst/>
            <a:cxnLst/>
            <a:rect l="l" t="t" r="r" b="b"/>
            <a:pathLst>
              <a:path w="1605915" h="1141729">
                <a:moveTo>
                  <a:pt x="0" y="570610"/>
                </a:moveTo>
                <a:lnTo>
                  <a:pt x="1852" y="531534"/>
                </a:lnTo>
                <a:lnTo>
                  <a:pt x="7328" y="493166"/>
                </a:lnTo>
                <a:lnTo>
                  <a:pt x="16309" y="455591"/>
                </a:lnTo>
                <a:lnTo>
                  <a:pt x="28675" y="418894"/>
                </a:lnTo>
                <a:lnTo>
                  <a:pt x="44307" y="383159"/>
                </a:lnTo>
                <a:lnTo>
                  <a:pt x="63085" y="348472"/>
                </a:lnTo>
                <a:lnTo>
                  <a:pt x="84889" y="314917"/>
                </a:lnTo>
                <a:lnTo>
                  <a:pt x="109600" y="282579"/>
                </a:lnTo>
                <a:lnTo>
                  <a:pt x="137099" y="251544"/>
                </a:lnTo>
                <a:lnTo>
                  <a:pt x="167266" y="221896"/>
                </a:lnTo>
                <a:lnTo>
                  <a:pt x="199981" y="193719"/>
                </a:lnTo>
                <a:lnTo>
                  <a:pt x="235124" y="167100"/>
                </a:lnTo>
                <a:lnTo>
                  <a:pt x="272577" y="142122"/>
                </a:lnTo>
                <a:lnTo>
                  <a:pt x="312219" y="118871"/>
                </a:lnTo>
                <a:lnTo>
                  <a:pt x="353931" y="97431"/>
                </a:lnTo>
                <a:lnTo>
                  <a:pt x="397594" y="77888"/>
                </a:lnTo>
                <a:lnTo>
                  <a:pt x="443088" y="60326"/>
                </a:lnTo>
                <a:lnTo>
                  <a:pt x="490293" y="44831"/>
                </a:lnTo>
                <a:lnTo>
                  <a:pt x="539090" y="31486"/>
                </a:lnTo>
                <a:lnTo>
                  <a:pt x="589359" y="20377"/>
                </a:lnTo>
                <a:lnTo>
                  <a:pt x="640981" y="11589"/>
                </a:lnTo>
                <a:lnTo>
                  <a:pt x="693836" y="5207"/>
                </a:lnTo>
                <a:lnTo>
                  <a:pt x="747804" y="1316"/>
                </a:lnTo>
                <a:lnTo>
                  <a:pt x="802767" y="0"/>
                </a:lnTo>
                <a:lnTo>
                  <a:pt x="857714" y="1316"/>
                </a:lnTo>
                <a:lnTo>
                  <a:pt x="911668" y="5207"/>
                </a:lnTo>
                <a:lnTo>
                  <a:pt x="964510" y="11589"/>
                </a:lnTo>
                <a:lnTo>
                  <a:pt x="1016121" y="20377"/>
                </a:lnTo>
                <a:lnTo>
                  <a:pt x="1066379" y="31486"/>
                </a:lnTo>
                <a:lnTo>
                  <a:pt x="1115167" y="44830"/>
                </a:lnTo>
                <a:lnTo>
                  <a:pt x="1162363" y="60326"/>
                </a:lnTo>
                <a:lnTo>
                  <a:pt x="1207849" y="77888"/>
                </a:lnTo>
                <a:lnTo>
                  <a:pt x="1251506" y="97431"/>
                </a:lnTo>
                <a:lnTo>
                  <a:pt x="1293212" y="118871"/>
                </a:lnTo>
                <a:lnTo>
                  <a:pt x="1332849" y="142122"/>
                </a:lnTo>
                <a:lnTo>
                  <a:pt x="1370298" y="167100"/>
                </a:lnTo>
                <a:lnTo>
                  <a:pt x="1405438" y="193719"/>
                </a:lnTo>
                <a:lnTo>
                  <a:pt x="1438149" y="221896"/>
                </a:lnTo>
                <a:lnTo>
                  <a:pt x="1468313" y="251544"/>
                </a:lnTo>
                <a:lnTo>
                  <a:pt x="1495810" y="282579"/>
                </a:lnTo>
                <a:lnTo>
                  <a:pt x="1520520" y="314917"/>
                </a:lnTo>
                <a:lnTo>
                  <a:pt x="1542323" y="348472"/>
                </a:lnTo>
                <a:lnTo>
                  <a:pt x="1561100" y="383159"/>
                </a:lnTo>
                <a:lnTo>
                  <a:pt x="1576732" y="418894"/>
                </a:lnTo>
                <a:lnTo>
                  <a:pt x="1589097" y="455591"/>
                </a:lnTo>
                <a:lnTo>
                  <a:pt x="1598078" y="493166"/>
                </a:lnTo>
                <a:lnTo>
                  <a:pt x="1603555" y="531534"/>
                </a:lnTo>
                <a:lnTo>
                  <a:pt x="1605406" y="570610"/>
                </a:lnTo>
                <a:lnTo>
                  <a:pt x="1603555" y="609672"/>
                </a:lnTo>
                <a:lnTo>
                  <a:pt x="1598078" y="648028"/>
                </a:lnTo>
                <a:lnTo>
                  <a:pt x="1589097" y="685593"/>
                </a:lnTo>
                <a:lnTo>
                  <a:pt x="1576732" y="722283"/>
                </a:lnTo>
                <a:lnTo>
                  <a:pt x="1561100" y="758012"/>
                </a:lnTo>
                <a:lnTo>
                  <a:pt x="1542323" y="792696"/>
                </a:lnTo>
                <a:lnTo>
                  <a:pt x="1520520" y="826248"/>
                </a:lnTo>
                <a:lnTo>
                  <a:pt x="1495810" y="858585"/>
                </a:lnTo>
                <a:lnTo>
                  <a:pt x="1468313" y="889621"/>
                </a:lnTo>
                <a:lnTo>
                  <a:pt x="1438149" y="919271"/>
                </a:lnTo>
                <a:lnTo>
                  <a:pt x="1405438" y="947451"/>
                </a:lnTo>
                <a:lnTo>
                  <a:pt x="1370298" y="974074"/>
                </a:lnTo>
                <a:lnTo>
                  <a:pt x="1332849" y="999056"/>
                </a:lnTo>
                <a:lnTo>
                  <a:pt x="1293212" y="1022312"/>
                </a:lnTo>
                <a:lnTo>
                  <a:pt x="1251506" y="1043756"/>
                </a:lnTo>
                <a:lnTo>
                  <a:pt x="1207849" y="1063305"/>
                </a:lnTo>
                <a:lnTo>
                  <a:pt x="1162363" y="1080872"/>
                </a:lnTo>
                <a:lnTo>
                  <a:pt x="1115167" y="1096373"/>
                </a:lnTo>
                <a:lnTo>
                  <a:pt x="1066379" y="1109722"/>
                </a:lnTo>
                <a:lnTo>
                  <a:pt x="1016121" y="1120835"/>
                </a:lnTo>
                <a:lnTo>
                  <a:pt x="964510" y="1129627"/>
                </a:lnTo>
                <a:lnTo>
                  <a:pt x="911668" y="1136011"/>
                </a:lnTo>
                <a:lnTo>
                  <a:pt x="857714" y="1139905"/>
                </a:lnTo>
                <a:lnTo>
                  <a:pt x="802767" y="1141221"/>
                </a:lnTo>
                <a:lnTo>
                  <a:pt x="747804" y="1139905"/>
                </a:lnTo>
                <a:lnTo>
                  <a:pt x="693836" y="1136011"/>
                </a:lnTo>
                <a:lnTo>
                  <a:pt x="640981" y="1129627"/>
                </a:lnTo>
                <a:lnTo>
                  <a:pt x="589359" y="1120835"/>
                </a:lnTo>
                <a:lnTo>
                  <a:pt x="539090" y="1109722"/>
                </a:lnTo>
                <a:lnTo>
                  <a:pt x="490293" y="1096373"/>
                </a:lnTo>
                <a:lnTo>
                  <a:pt x="443088" y="1080872"/>
                </a:lnTo>
                <a:lnTo>
                  <a:pt x="397594" y="1063305"/>
                </a:lnTo>
                <a:lnTo>
                  <a:pt x="353931" y="1043756"/>
                </a:lnTo>
                <a:lnTo>
                  <a:pt x="312219" y="1022312"/>
                </a:lnTo>
                <a:lnTo>
                  <a:pt x="272577" y="999056"/>
                </a:lnTo>
                <a:lnTo>
                  <a:pt x="235124" y="974074"/>
                </a:lnTo>
                <a:lnTo>
                  <a:pt x="199981" y="947451"/>
                </a:lnTo>
                <a:lnTo>
                  <a:pt x="167266" y="919271"/>
                </a:lnTo>
                <a:lnTo>
                  <a:pt x="137099" y="889621"/>
                </a:lnTo>
                <a:lnTo>
                  <a:pt x="109600" y="858585"/>
                </a:lnTo>
                <a:lnTo>
                  <a:pt x="84889" y="826248"/>
                </a:lnTo>
                <a:lnTo>
                  <a:pt x="63085" y="792696"/>
                </a:lnTo>
                <a:lnTo>
                  <a:pt x="44307" y="758012"/>
                </a:lnTo>
                <a:lnTo>
                  <a:pt x="28675" y="722283"/>
                </a:lnTo>
                <a:lnTo>
                  <a:pt x="16309" y="685593"/>
                </a:lnTo>
                <a:lnTo>
                  <a:pt x="7328" y="648028"/>
                </a:lnTo>
                <a:lnTo>
                  <a:pt x="1852" y="609672"/>
                </a:lnTo>
                <a:lnTo>
                  <a:pt x="0" y="5706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730141" y="3333382"/>
            <a:ext cx="208531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85445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latin typeface="Times New Roman"/>
                <a:cs typeface="Times New Roman"/>
              </a:rPr>
              <a:t>Vue </a:t>
            </a:r>
            <a:r>
              <a:rPr sz="2000" dirty="0">
                <a:latin typeface="Times New Roman"/>
                <a:cs typeface="Times New Roman"/>
              </a:rPr>
              <a:t>externe  (fonctions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système)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13736" y="2262758"/>
            <a:ext cx="6797040" cy="3254375"/>
            <a:chOff x="2213736" y="2262758"/>
            <a:chExt cx="6797040" cy="3254375"/>
          </a:xfrm>
        </p:grpSpPr>
        <p:sp>
          <p:nvSpPr>
            <p:cNvPr id="41" name="object 41"/>
            <p:cNvSpPr/>
            <p:nvPr/>
          </p:nvSpPr>
          <p:spPr>
            <a:xfrm>
              <a:off x="5768594" y="3752850"/>
              <a:ext cx="3242310" cy="1764030"/>
            </a:xfrm>
            <a:custGeom>
              <a:avLst/>
              <a:gdLst/>
              <a:ahLst/>
              <a:cxnLst/>
              <a:rect l="l" t="t" r="r" b="b"/>
              <a:pathLst>
                <a:path w="3242309" h="1764029">
                  <a:moveTo>
                    <a:pt x="802639" y="0"/>
                  </a:moveTo>
                  <a:lnTo>
                    <a:pt x="3242055" y="0"/>
                  </a:lnTo>
                </a:path>
                <a:path w="3242309" h="1764029">
                  <a:moveTo>
                    <a:pt x="0" y="518794"/>
                  </a:moveTo>
                  <a:lnTo>
                    <a:pt x="0" y="17637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13737" y="2262758"/>
              <a:ext cx="1334770" cy="878840"/>
            </a:xfrm>
            <a:custGeom>
              <a:avLst/>
              <a:gdLst/>
              <a:ahLst/>
              <a:cxnLst/>
              <a:rect l="l" t="t" r="r" b="b"/>
              <a:pathLst>
                <a:path w="1334770" h="878839">
                  <a:moveTo>
                    <a:pt x="710438" y="878840"/>
                  </a:moveTo>
                  <a:lnTo>
                    <a:pt x="690956" y="852297"/>
                  </a:lnTo>
                  <a:lnTo>
                    <a:pt x="634873" y="775843"/>
                  </a:lnTo>
                  <a:lnTo>
                    <a:pt x="617486" y="809726"/>
                  </a:lnTo>
                  <a:lnTo>
                    <a:pt x="17526" y="501650"/>
                  </a:lnTo>
                  <a:lnTo>
                    <a:pt x="0" y="535432"/>
                  </a:lnTo>
                  <a:lnTo>
                    <a:pt x="600087" y="843635"/>
                  </a:lnTo>
                  <a:lnTo>
                    <a:pt x="582676" y="877570"/>
                  </a:lnTo>
                  <a:lnTo>
                    <a:pt x="710438" y="878840"/>
                  </a:lnTo>
                  <a:close/>
                </a:path>
                <a:path w="1334770" h="878839">
                  <a:moveTo>
                    <a:pt x="1334262" y="300990"/>
                  </a:moveTo>
                  <a:lnTo>
                    <a:pt x="1326654" y="293751"/>
                  </a:lnTo>
                  <a:lnTo>
                    <a:pt x="1264920" y="234950"/>
                  </a:lnTo>
                  <a:lnTo>
                    <a:pt x="1256538" y="262242"/>
                  </a:lnTo>
                  <a:lnTo>
                    <a:pt x="403479" y="0"/>
                  </a:lnTo>
                  <a:lnTo>
                    <a:pt x="395097" y="27432"/>
                  </a:lnTo>
                  <a:lnTo>
                    <a:pt x="1248156" y="289547"/>
                  </a:lnTo>
                  <a:lnTo>
                    <a:pt x="1239774" y="316865"/>
                  </a:lnTo>
                  <a:lnTo>
                    <a:pt x="1334262" y="300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76400" y="1916176"/>
            <a:ext cx="703580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Arial"/>
                <a:cs typeface="Arial"/>
              </a:rPr>
              <a:t>Objets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0300" y="2584450"/>
            <a:ext cx="822325" cy="3079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Arial"/>
                <a:cs typeface="Arial"/>
              </a:rPr>
              <a:t>Classes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524000" y="170179"/>
            <a:ext cx="79248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Modélisation Objet : </a:t>
            </a:r>
            <a:r>
              <a:rPr lang="fr-FR" sz="3200" spc="-5" dirty="0"/>
              <a:t>Diagrammes et vue d’architecture</a:t>
            </a:r>
            <a:endParaRPr sz="3200"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4794" y="6456375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682AD341-2271-4E59-B339-DC74CF79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29" y="1291183"/>
            <a:ext cx="7781925" cy="4772025"/>
          </a:xfrm>
          <a:prstGeom prst="rect">
            <a:avLst/>
          </a:prstGeom>
        </p:spPr>
      </p:pic>
      <p:sp>
        <p:nvSpPr>
          <p:cNvPr id="49" name="Titre 48">
            <a:extLst>
              <a:ext uri="{FF2B5EF4-FFF2-40B4-BE49-F238E27FC236}">
                <a16:creationId xmlns:a16="http://schemas.microsoft.com/office/drawing/2014/main" id="{49164963-1780-470C-B2DB-EBEC8F59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24110"/>
            <a:ext cx="8037194" cy="1280890"/>
          </a:xfrm>
        </p:spPr>
        <p:txBody>
          <a:bodyPr>
            <a:normAutofit/>
          </a:bodyPr>
          <a:lstStyle/>
          <a:p>
            <a:r>
              <a:rPr lang="fr-FR" sz="3000" dirty="0">
                <a:effectLst/>
                <a:latin typeface="Arial" panose="020B0604020202020204" pitchFamily="34" charset="0"/>
              </a:rPr>
              <a:t>Diagrammes selon les axes de modélisation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261751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5" y="383489"/>
            <a:ext cx="727519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Logiciels </a:t>
            </a:r>
            <a:r>
              <a:rPr dirty="0"/>
              <a:t>de </a:t>
            </a:r>
            <a:r>
              <a:rPr spc="-5" dirty="0"/>
              <a:t>modélisation</a:t>
            </a:r>
            <a:r>
              <a:rPr spc="-15" dirty="0"/>
              <a:t> </a:t>
            </a:r>
            <a:r>
              <a:rPr dirty="0"/>
              <a:t>UML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38200" y="1371600"/>
            <a:ext cx="8387715" cy="385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Arial"/>
                <a:cs typeface="Arial"/>
              </a:rPr>
              <a:t>Il existe de nombreux outils logiciels de modélisation</a:t>
            </a:r>
            <a:r>
              <a:rPr sz="2200" b="1" spc="18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UML.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B0028"/>
              </a:buClr>
              <a:buFont typeface="Wingdings"/>
              <a:buChar char=""/>
            </a:pPr>
            <a:endParaRPr sz="3200" dirty="0">
              <a:latin typeface="Arial"/>
              <a:cs typeface="Arial"/>
            </a:endParaRPr>
          </a:p>
          <a:p>
            <a:pPr marL="355600" marR="762635" indent="-342900">
              <a:lnSpc>
                <a:spcPct val="100000"/>
              </a:lnSpc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Arial"/>
                <a:cs typeface="Arial"/>
              </a:rPr>
              <a:t>Aucun d'entre eux ne respecte strictement aucune des  versions de UML, particulièrement</a:t>
            </a:r>
            <a:r>
              <a:rPr sz="2200" b="1" spc="8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UML2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B0028"/>
              </a:buClr>
              <a:buFont typeface="Wingdings"/>
              <a:buChar char=""/>
            </a:pPr>
            <a:endParaRPr sz="3200" dirty="0">
              <a:latin typeface="Arial"/>
              <a:cs typeface="Arial"/>
            </a:endParaRPr>
          </a:p>
          <a:p>
            <a:pPr marL="355600" marR="297815" indent="-342900">
              <a:lnSpc>
                <a:spcPct val="100000"/>
              </a:lnSpc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Arial"/>
                <a:cs typeface="Arial"/>
              </a:rPr>
              <a:t>Logiciels open-source: ArgoUML, </a:t>
            </a:r>
            <a:r>
              <a:rPr sz="2200" b="1" spc="-10" dirty="0">
                <a:latin typeface="Arial"/>
                <a:cs typeface="Arial"/>
              </a:rPr>
              <a:t>Papyrus </a:t>
            </a:r>
            <a:r>
              <a:rPr sz="2200" b="1" spc="-5" dirty="0">
                <a:latin typeface="Arial"/>
                <a:cs typeface="Arial"/>
              </a:rPr>
              <a:t>UML, StarUML,  </a:t>
            </a:r>
            <a:r>
              <a:rPr sz="2200" b="1" spc="-10" dirty="0">
                <a:latin typeface="Arial"/>
                <a:cs typeface="Arial"/>
              </a:rPr>
              <a:t>BOUML…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B0028"/>
              </a:buClr>
              <a:buFont typeface="Wingdings"/>
              <a:buChar char=""/>
            </a:pPr>
            <a:endParaRPr sz="32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Arial"/>
                <a:cs typeface="Arial"/>
              </a:rPr>
              <a:t>Logiciels payants: Rational Rose ,EDGE Diagrammer, Visual  Paradigm</a:t>
            </a:r>
            <a:r>
              <a:rPr lang="fr-FR" sz="2200" b="1" spc="-5" dirty="0">
                <a:latin typeface="Arial"/>
                <a:cs typeface="Arial"/>
              </a:rPr>
              <a:t>, PowerAMC,</a:t>
            </a:r>
            <a:r>
              <a:rPr sz="2200" b="1" spc="-5" dirty="0">
                <a:latin typeface="Arial"/>
                <a:cs typeface="Arial"/>
              </a:rPr>
              <a:t> …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1000760" cy="1577975"/>
            <a:chOff x="157170" y="304866"/>
            <a:chExt cx="1000760" cy="1577975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14379" y="432340"/>
            <a:ext cx="7138299" cy="128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Modélisation Objet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UML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100327" y="2060448"/>
            <a:ext cx="8630920" cy="1963420"/>
            <a:chOff x="1100327" y="2060448"/>
            <a:chExt cx="8630920" cy="1963420"/>
          </a:xfrm>
        </p:grpSpPr>
        <p:sp>
          <p:nvSpPr>
            <p:cNvPr id="15" name="object 15"/>
            <p:cNvSpPr/>
            <p:nvPr/>
          </p:nvSpPr>
          <p:spPr>
            <a:xfrm>
              <a:off x="1100327" y="2182368"/>
              <a:ext cx="464820" cy="376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839" y="2060448"/>
              <a:ext cx="7732776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839" y="2426208"/>
              <a:ext cx="8124444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6839" y="2791968"/>
              <a:ext cx="1202436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0844" y="2791968"/>
              <a:ext cx="2945892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03648" y="2791968"/>
              <a:ext cx="2689859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85075" y="2791968"/>
              <a:ext cx="1796796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57259" y="2791968"/>
              <a:ext cx="1002792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6839" y="3157728"/>
              <a:ext cx="1862327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40735" y="3157728"/>
              <a:ext cx="2151888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84192" y="3157728"/>
              <a:ext cx="5146548" cy="499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86839" y="3523488"/>
              <a:ext cx="2098548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76955" y="3523488"/>
              <a:ext cx="2170175" cy="4998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22519" y="3523488"/>
              <a:ext cx="4285487" cy="4998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00327" y="4401311"/>
            <a:ext cx="8280400" cy="866140"/>
            <a:chOff x="1100327" y="4401311"/>
            <a:chExt cx="8280400" cy="866140"/>
          </a:xfrm>
        </p:grpSpPr>
        <p:sp>
          <p:nvSpPr>
            <p:cNvPr id="30" name="object 30"/>
            <p:cNvSpPr/>
            <p:nvPr/>
          </p:nvSpPr>
          <p:spPr>
            <a:xfrm>
              <a:off x="1100327" y="4523231"/>
              <a:ext cx="464820" cy="376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86839" y="4401311"/>
              <a:ext cx="7993380" cy="49987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86839" y="4767071"/>
              <a:ext cx="1540763" cy="49987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19172" y="4767071"/>
              <a:ext cx="2289048" cy="49987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80560" y="4767071"/>
              <a:ext cx="3332988" cy="49987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05116" y="4767071"/>
              <a:ext cx="1475231" cy="49987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21130" y="2139822"/>
            <a:ext cx="8220075" cy="309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Pour programmer </a:t>
            </a:r>
            <a:r>
              <a:rPr sz="2400" b="1" dirty="0">
                <a:latin typeface="Arial"/>
                <a:cs typeface="Arial"/>
              </a:rPr>
              <a:t>une </a:t>
            </a:r>
            <a:r>
              <a:rPr sz="2400" b="1" spc="-5" dirty="0">
                <a:latin typeface="Arial"/>
                <a:cs typeface="Arial"/>
              </a:rPr>
              <a:t>application ( développer </a:t>
            </a:r>
            <a:r>
              <a:rPr sz="2400" b="1" dirty="0">
                <a:latin typeface="Arial"/>
                <a:cs typeface="Arial"/>
              </a:rPr>
              <a:t>un  logiciel ), il </a:t>
            </a:r>
            <a:r>
              <a:rPr sz="2400" b="1" spc="-5" dirty="0">
                <a:latin typeface="Arial"/>
                <a:cs typeface="Arial"/>
              </a:rPr>
              <a:t>ne convient pas de se lancer </a:t>
            </a:r>
            <a:r>
              <a:rPr sz="2400" b="1" dirty="0">
                <a:latin typeface="Arial"/>
                <a:cs typeface="Arial"/>
              </a:rPr>
              <a:t>tête </a:t>
            </a:r>
            <a:r>
              <a:rPr sz="2400" b="1" spc="-5" dirty="0">
                <a:latin typeface="Arial"/>
                <a:cs typeface="Arial"/>
              </a:rPr>
              <a:t>baissée  dans </a:t>
            </a:r>
            <a:r>
              <a:rPr sz="2400" b="1" spc="-5" dirty="0">
                <a:solidFill>
                  <a:srgbClr val="FB0028"/>
                </a:solidFill>
                <a:latin typeface="Arial"/>
                <a:cs typeface="Arial"/>
              </a:rPr>
              <a:t>l’écriture </a:t>
            </a:r>
            <a:r>
              <a:rPr sz="2400" b="1" dirty="0">
                <a:solidFill>
                  <a:srgbClr val="FB0028"/>
                </a:solidFill>
                <a:latin typeface="Arial"/>
                <a:cs typeface="Arial"/>
              </a:rPr>
              <a:t>du </a:t>
            </a:r>
            <a:r>
              <a:rPr sz="2400" b="1" spc="-5" dirty="0">
                <a:solidFill>
                  <a:srgbClr val="FB0028"/>
                </a:solidFill>
                <a:latin typeface="Arial"/>
                <a:cs typeface="Arial"/>
              </a:rPr>
              <a:t>code </a:t>
            </a:r>
            <a:r>
              <a:rPr sz="2400" b="1" dirty="0">
                <a:latin typeface="Arial"/>
                <a:cs typeface="Arial"/>
              </a:rPr>
              <a:t>: il faut d’abord </a:t>
            </a:r>
            <a:r>
              <a:rPr sz="2400" b="1" spc="-5" dirty="0">
                <a:solidFill>
                  <a:srgbClr val="FB0028"/>
                </a:solidFill>
                <a:latin typeface="Arial"/>
                <a:cs typeface="Arial"/>
              </a:rPr>
              <a:t>organiser </a:t>
            </a:r>
            <a:r>
              <a:rPr sz="2400" b="1" spc="-10" dirty="0">
                <a:latin typeface="Arial"/>
                <a:cs typeface="Arial"/>
              </a:rPr>
              <a:t>ses  </a:t>
            </a:r>
            <a:r>
              <a:rPr sz="2400" b="1" spc="-5" dirty="0">
                <a:latin typeface="Arial"/>
                <a:cs typeface="Arial"/>
              </a:rPr>
              <a:t>idées, les </a:t>
            </a:r>
            <a:r>
              <a:rPr sz="2400" b="1" spc="-5" dirty="0">
                <a:solidFill>
                  <a:srgbClr val="FB0028"/>
                </a:solidFill>
                <a:latin typeface="Arial"/>
                <a:cs typeface="Arial"/>
              </a:rPr>
              <a:t>documenter</a:t>
            </a:r>
            <a:r>
              <a:rPr sz="2400" b="1" spc="-5" dirty="0">
                <a:latin typeface="Arial"/>
                <a:cs typeface="Arial"/>
              </a:rPr>
              <a:t>, puis organiser </a:t>
            </a:r>
            <a:r>
              <a:rPr sz="2400" b="1" dirty="0">
                <a:latin typeface="Arial"/>
                <a:cs typeface="Arial"/>
              </a:rPr>
              <a:t>la </a:t>
            </a:r>
            <a:r>
              <a:rPr sz="2400" b="1" spc="-5" dirty="0">
                <a:latin typeface="Arial"/>
                <a:cs typeface="Arial"/>
              </a:rPr>
              <a:t>réalisation en  définissant </a:t>
            </a:r>
            <a:r>
              <a:rPr sz="2400" b="1" spc="-5" dirty="0">
                <a:solidFill>
                  <a:srgbClr val="FB0028"/>
                </a:solidFill>
                <a:latin typeface="Arial"/>
                <a:cs typeface="Arial"/>
              </a:rPr>
              <a:t>les modules </a:t>
            </a:r>
            <a:r>
              <a:rPr sz="2400" b="1" spc="-5" dirty="0">
                <a:latin typeface="Arial"/>
                <a:cs typeface="Arial"/>
              </a:rPr>
              <a:t>et étapes de la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réalisation.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B0028"/>
              </a:buClr>
              <a:buFont typeface="Wingdings"/>
              <a:buChar char=""/>
            </a:pPr>
            <a:endParaRPr sz="3500">
              <a:latin typeface="Arial"/>
              <a:cs typeface="Arial"/>
            </a:endParaRPr>
          </a:p>
          <a:p>
            <a:pPr marL="354965" marR="353695" indent="-342900">
              <a:lnSpc>
                <a:spcPct val="100000"/>
              </a:lnSpc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C’est cette </a:t>
            </a:r>
            <a:r>
              <a:rPr sz="2400" b="1" dirty="0">
                <a:latin typeface="Arial"/>
                <a:cs typeface="Arial"/>
              </a:rPr>
              <a:t>démarche </a:t>
            </a:r>
            <a:r>
              <a:rPr sz="2400" b="1" spc="-5" dirty="0">
                <a:latin typeface="Arial"/>
                <a:cs typeface="Arial"/>
              </a:rPr>
              <a:t>antérieure </a:t>
            </a:r>
            <a:r>
              <a:rPr sz="2400" b="1" dirty="0">
                <a:latin typeface="Arial"/>
                <a:cs typeface="Arial"/>
              </a:rPr>
              <a:t>à l’écriture que l’on  </a:t>
            </a:r>
            <a:r>
              <a:rPr sz="2400" b="1" spc="-5" dirty="0">
                <a:latin typeface="Arial"/>
                <a:cs typeface="Arial"/>
              </a:rPr>
              <a:t>appelle </a:t>
            </a:r>
            <a:r>
              <a:rPr sz="2400" b="1" i="1" dirty="0">
                <a:latin typeface="Arial"/>
                <a:cs typeface="Arial"/>
              </a:rPr>
              <a:t>modélisation </a:t>
            </a:r>
            <a:r>
              <a:rPr sz="2400" b="1" dirty="0">
                <a:latin typeface="Arial"/>
                <a:cs typeface="Arial"/>
              </a:rPr>
              <a:t>; </a:t>
            </a:r>
            <a:r>
              <a:rPr sz="2400" b="1" spc="-5" dirty="0">
                <a:latin typeface="Arial"/>
                <a:cs typeface="Arial"/>
              </a:rPr>
              <a:t>son </a:t>
            </a:r>
            <a:r>
              <a:rPr sz="2400" b="1" dirty="0">
                <a:latin typeface="Arial"/>
                <a:cs typeface="Arial"/>
              </a:rPr>
              <a:t>produit </a:t>
            </a:r>
            <a:r>
              <a:rPr sz="2400" b="1" spc="-5" dirty="0">
                <a:latin typeface="Arial"/>
                <a:cs typeface="Arial"/>
              </a:rPr>
              <a:t>est </a:t>
            </a:r>
            <a:r>
              <a:rPr sz="2400" b="1" dirty="0">
                <a:latin typeface="Arial"/>
                <a:cs typeface="Arial"/>
              </a:rPr>
              <a:t>un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modèle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1000760" cy="1577975"/>
            <a:chOff x="157170" y="304866"/>
            <a:chExt cx="1000760" cy="1577975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07136" y="1970532"/>
            <a:ext cx="8681085" cy="1638300"/>
            <a:chOff x="707136" y="1970532"/>
            <a:chExt cx="8681085" cy="1638300"/>
          </a:xfrm>
        </p:grpSpPr>
        <p:sp>
          <p:nvSpPr>
            <p:cNvPr id="13" name="object 13"/>
            <p:cNvSpPr/>
            <p:nvPr/>
          </p:nvSpPr>
          <p:spPr>
            <a:xfrm>
              <a:off x="707136" y="1970532"/>
              <a:ext cx="8680704" cy="9372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93975" y="2671572"/>
              <a:ext cx="5757672" cy="9372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55624" y="2124278"/>
            <a:ext cx="779145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8905" marR="5080" indent="-1386840">
              <a:lnSpc>
                <a:spcPct val="100000"/>
              </a:lnSpc>
              <a:spcBef>
                <a:spcPts val="95"/>
              </a:spcBef>
            </a:pPr>
            <a:r>
              <a:rPr sz="4600" spc="-10" dirty="0"/>
              <a:t>Diagramme </a:t>
            </a:r>
            <a:r>
              <a:rPr sz="4600" spc="-5" dirty="0"/>
              <a:t>de cas </a:t>
            </a:r>
            <a:r>
              <a:rPr sz="4600" spc="-10" dirty="0"/>
              <a:t>d’utilisation  </a:t>
            </a:r>
            <a:r>
              <a:rPr sz="4600" spc="-5" dirty="0"/>
              <a:t>(Use Case</a:t>
            </a:r>
            <a:r>
              <a:rPr sz="4600" spc="-15" dirty="0"/>
              <a:t> </a:t>
            </a:r>
            <a:r>
              <a:rPr sz="4600" spc="-5" dirty="0"/>
              <a:t>Diagram)</a:t>
            </a:r>
            <a:endParaRPr sz="4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62"/>
            <a:ext cx="9906000" cy="6805930"/>
            <a:chOff x="0" y="62"/>
            <a:chExt cx="9906000" cy="680593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62"/>
              <a:ext cx="9906000" cy="68055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896475" cy="6858000"/>
            <a:chOff x="0" y="0"/>
            <a:chExt cx="9896475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896475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97304" y="109220"/>
            <a:ext cx="74656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Cas d’utilisation (quelques  caractéristiques)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221130" y="1872615"/>
            <a:ext cx="8225155" cy="323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82575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Un cas </a:t>
            </a:r>
            <a:r>
              <a:rPr sz="2400" b="1" dirty="0">
                <a:latin typeface="Arial"/>
                <a:cs typeface="Arial"/>
              </a:rPr>
              <a:t>d’utilisation </a:t>
            </a:r>
            <a:r>
              <a:rPr sz="2400" b="1" spc="-5" dirty="0">
                <a:latin typeface="Arial"/>
                <a:cs typeface="Arial"/>
              </a:rPr>
              <a:t>N’EST </a:t>
            </a:r>
            <a:r>
              <a:rPr sz="2400" b="1" dirty="0">
                <a:latin typeface="Arial"/>
                <a:cs typeface="Arial"/>
              </a:rPr>
              <a:t>PAS un diagramme, </a:t>
            </a:r>
            <a:r>
              <a:rPr sz="2400" b="1" spc="-5" dirty="0">
                <a:latin typeface="Arial"/>
                <a:cs typeface="Arial"/>
              </a:rPr>
              <a:t>NI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un  </a:t>
            </a:r>
            <a:r>
              <a:rPr sz="2400" b="1" spc="-10" dirty="0">
                <a:latin typeface="Arial"/>
                <a:cs typeface="Arial"/>
              </a:rPr>
              <a:t>symbole </a:t>
            </a:r>
            <a:r>
              <a:rPr sz="2400" b="1" spc="-5" dirty="0">
                <a:latin typeface="Arial"/>
                <a:cs typeface="Arial"/>
              </a:rPr>
              <a:t>dans </a:t>
            </a:r>
            <a:r>
              <a:rPr sz="2400" b="1" dirty="0">
                <a:latin typeface="Arial"/>
                <a:cs typeface="Arial"/>
              </a:rPr>
              <a:t>un diagramme….</a:t>
            </a:r>
            <a:endParaRPr sz="2400" dirty="0">
              <a:latin typeface="Arial"/>
              <a:cs typeface="Arial"/>
            </a:endParaRPr>
          </a:p>
          <a:p>
            <a:pPr marL="354965" marR="720725" indent="-342900">
              <a:lnSpc>
                <a:spcPct val="100000"/>
              </a:lnSpc>
              <a:spcBef>
                <a:spcPts val="655"/>
              </a:spcBef>
            </a:pPr>
            <a:r>
              <a:rPr sz="2400" b="1" dirty="0">
                <a:latin typeface="Arial"/>
                <a:cs typeface="Arial"/>
              </a:rPr>
              <a:t>… </a:t>
            </a:r>
            <a:r>
              <a:rPr sz="2800" b="1" spc="-5" dirty="0">
                <a:latin typeface="Arial"/>
                <a:cs typeface="Arial"/>
              </a:rPr>
              <a:t>c’est une </a:t>
            </a:r>
            <a:r>
              <a:rPr sz="2800" b="1" spc="-10" dirty="0">
                <a:latin typeface="Arial"/>
                <a:cs typeface="Arial"/>
              </a:rPr>
              <a:t>manière </a:t>
            </a:r>
            <a:r>
              <a:rPr sz="2800" b="1" spc="-5" dirty="0">
                <a:latin typeface="Arial"/>
                <a:cs typeface="Arial"/>
              </a:rPr>
              <a:t>de décrire un scénario  d’interaction entre utilisateur et </a:t>
            </a:r>
            <a:r>
              <a:rPr sz="2800" b="1" spc="-10" dirty="0">
                <a:latin typeface="Arial"/>
                <a:cs typeface="Arial"/>
              </a:rPr>
              <a:t>système</a:t>
            </a:r>
            <a:r>
              <a:rPr sz="2800" b="1" spc="1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..</a:t>
            </a:r>
            <a:endParaRPr sz="2800" dirty="0">
              <a:latin typeface="Arial"/>
              <a:cs typeface="Arial"/>
            </a:endParaRPr>
          </a:p>
          <a:p>
            <a:pPr marL="354965" marR="5080" indent="-260985">
              <a:lnSpc>
                <a:spcPct val="100000"/>
              </a:lnSpc>
              <a:spcBef>
                <a:spcPts val="595"/>
              </a:spcBef>
            </a:pPr>
            <a:r>
              <a:rPr sz="2400" b="1" dirty="0">
                <a:latin typeface="Arial"/>
                <a:cs typeface="Arial"/>
              </a:rPr>
              <a:t>… Les diagrammes </a:t>
            </a:r>
            <a:r>
              <a:rPr sz="2400" b="1" spc="-5" dirty="0">
                <a:latin typeface="Arial"/>
                <a:cs typeface="Arial"/>
              </a:rPr>
              <a:t>viennent après </a:t>
            </a:r>
            <a:r>
              <a:rPr sz="2400" b="1" dirty="0">
                <a:latin typeface="Arial"/>
                <a:cs typeface="Arial"/>
              </a:rPr>
              <a:t>(ou </a:t>
            </a:r>
            <a:r>
              <a:rPr sz="2400" b="1" spc="-5" dirty="0">
                <a:latin typeface="Arial"/>
                <a:cs typeface="Arial"/>
              </a:rPr>
              <a:t>avant) et  représentent </a:t>
            </a:r>
            <a:r>
              <a:rPr sz="2400" b="1" dirty="0">
                <a:latin typeface="Arial"/>
                <a:cs typeface="Arial"/>
              </a:rPr>
              <a:t>une </a:t>
            </a:r>
            <a:r>
              <a:rPr sz="2400" b="1" spc="-5" dirty="0">
                <a:latin typeface="Arial"/>
                <a:cs typeface="Arial"/>
              </a:rPr>
              <a:t>vision générale </a:t>
            </a:r>
            <a:r>
              <a:rPr sz="2400" b="1" dirty="0">
                <a:latin typeface="Arial"/>
                <a:cs typeface="Arial"/>
              </a:rPr>
              <a:t>des </a:t>
            </a:r>
            <a:r>
              <a:rPr sz="2400" b="1" spc="-5" dirty="0">
                <a:latin typeface="Arial"/>
                <a:cs typeface="Arial"/>
              </a:rPr>
              <a:t>cas d’utilisation,  ses relations avec </a:t>
            </a:r>
            <a:r>
              <a:rPr sz="2400" b="1" dirty="0">
                <a:latin typeface="Arial"/>
                <a:cs typeface="Arial"/>
              </a:rPr>
              <a:t>les </a:t>
            </a:r>
            <a:r>
              <a:rPr sz="2400" b="1" spc="-5" dirty="0">
                <a:latin typeface="Arial"/>
                <a:cs typeface="Arial"/>
              </a:rPr>
              <a:t>acteurs et avec d’autre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cas</a:t>
            </a:r>
            <a:endParaRPr sz="2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d’utilisation.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9534525" cy="5986780"/>
            <a:chOff x="157170" y="304866"/>
            <a:chExt cx="9534525" cy="5986780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940" y="1621536"/>
              <a:ext cx="3265932" cy="499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940" y="2060448"/>
              <a:ext cx="8647176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6840" y="2426208"/>
              <a:ext cx="7266432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" y="2865120"/>
              <a:ext cx="1863852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7527" y="3425952"/>
              <a:ext cx="464820" cy="37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9948" y="3304031"/>
              <a:ext cx="7306056" cy="4998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7652" y="3669792"/>
              <a:ext cx="2142744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7527" y="4230624"/>
              <a:ext cx="464820" cy="3764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7652" y="4108704"/>
              <a:ext cx="5881115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57527" y="4669536"/>
              <a:ext cx="464820" cy="3764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87652" y="4547615"/>
              <a:ext cx="6339840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87652" y="4913375"/>
              <a:ext cx="4085844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57527" y="5474207"/>
              <a:ext cx="464820" cy="37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87652" y="5352288"/>
              <a:ext cx="7560564" cy="499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7527" y="5913119"/>
              <a:ext cx="464820" cy="37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69948" y="5791200"/>
              <a:ext cx="7188708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21130" y="1627758"/>
            <a:ext cx="8177530" cy="46348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i="1" spc="-5" dirty="0">
                <a:latin typeface="Arial"/>
                <a:cs typeface="Arial"/>
              </a:rPr>
              <a:t>Pourquoi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modéliser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Arial"/>
                <a:cs typeface="Arial"/>
              </a:rPr>
              <a:t>Un modèle est </a:t>
            </a:r>
            <a:r>
              <a:rPr sz="2400" b="1" dirty="0">
                <a:latin typeface="Arial"/>
                <a:cs typeface="Arial"/>
              </a:rPr>
              <a:t>une simplification </a:t>
            </a:r>
            <a:r>
              <a:rPr sz="2400" b="1" spc="-5" dirty="0">
                <a:latin typeface="Arial"/>
                <a:cs typeface="Arial"/>
              </a:rPr>
              <a:t>de la réalité qui permet  de mieux comprendre le </a:t>
            </a:r>
            <a:r>
              <a:rPr sz="2400" b="1" spc="-10" dirty="0">
                <a:latin typeface="Arial"/>
                <a:cs typeface="Arial"/>
              </a:rPr>
              <a:t>système </a:t>
            </a:r>
            <a:r>
              <a:rPr sz="2400" b="1" spc="-5" dirty="0">
                <a:latin typeface="Arial"/>
                <a:cs typeface="Arial"/>
              </a:rPr>
              <a:t>à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développer.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latin typeface="Arial"/>
                <a:cs typeface="Arial"/>
              </a:rPr>
              <a:t>Il </a:t>
            </a:r>
            <a:r>
              <a:rPr sz="2400" b="1" spc="-5" dirty="0">
                <a:latin typeface="Arial"/>
                <a:cs typeface="Arial"/>
              </a:rPr>
              <a:t>permet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6285" marR="520700" indent="-287020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838200" algn="l"/>
                <a:tab pos="83883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De visualiser le système comme il </a:t>
            </a:r>
            <a:r>
              <a:rPr sz="2400" dirty="0">
                <a:latin typeface="Arial"/>
                <a:cs typeface="Arial"/>
              </a:rPr>
              <a:t>est </a:t>
            </a:r>
            <a:r>
              <a:rPr sz="2400" spc="-10" dirty="0">
                <a:latin typeface="Arial"/>
                <a:cs typeface="Arial"/>
              </a:rPr>
              <a:t>ou </a:t>
            </a:r>
            <a:r>
              <a:rPr sz="2400" dirty="0">
                <a:latin typeface="Arial"/>
                <a:cs typeface="Arial"/>
              </a:rPr>
              <a:t>comme </a:t>
            </a:r>
            <a:r>
              <a:rPr sz="2400" spc="-5" dirty="0">
                <a:latin typeface="Arial"/>
                <a:cs typeface="Arial"/>
              </a:rPr>
              <a:t>il  devrait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l'être.</a:t>
            </a:r>
            <a:endParaRPr sz="2400">
              <a:latin typeface="Arial"/>
              <a:cs typeface="Arial"/>
            </a:endParaRPr>
          </a:p>
          <a:p>
            <a:pPr marL="756285" indent="-287655">
              <a:lnSpc>
                <a:spcPct val="100000"/>
              </a:lnSpc>
              <a:spcBef>
                <a:spcPts val="58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De valider le modèle vis à vis des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</a:t>
            </a:r>
            <a:endParaRPr sz="2400">
              <a:latin typeface="Arial"/>
              <a:cs typeface="Arial"/>
            </a:endParaRPr>
          </a:p>
          <a:p>
            <a:pPr marL="756285" marR="1569085" indent="-287020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De spécifier les </a:t>
            </a:r>
            <a:r>
              <a:rPr sz="2400" dirty="0">
                <a:latin typeface="Arial"/>
                <a:cs typeface="Arial"/>
              </a:rPr>
              <a:t>structures </a:t>
            </a:r>
            <a:r>
              <a:rPr sz="2400" spc="-5" dirty="0">
                <a:latin typeface="Arial"/>
                <a:cs typeface="Arial"/>
              </a:rPr>
              <a:t>de données </a:t>
            </a:r>
            <a:r>
              <a:rPr sz="2400" dirty="0">
                <a:latin typeface="Arial"/>
                <a:cs typeface="Arial"/>
              </a:rPr>
              <a:t>et </a:t>
            </a:r>
            <a:r>
              <a:rPr sz="2400" spc="-10" dirty="0">
                <a:latin typeface="Arial"/>
                <a:cs typeface="Arial"/>
              </a:rPr>
              <a:t>le  </a:t>
            </a:r>
            <a:r>
              <a:rPr sz="2400" spc="-5" dirty="0">
                <a:latin typeface="Arial"/>
                <a:cs typeface="Arial"/>
              </a:rPr>
              <a:t>comportement du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système.</a:t>
            </a:r>
            <a:endParaRPr sz="2400">
              <a:latin typeface="Arial"/>
              <a:cs typeface="Arial"/>
            </a:endParaRPr>
          </a:p>
          <a:p>
            <a:pPr marL="756285" indent="-287655">
              <a:lnSpc>
                <a:spcPct val="100000"/>
              </a:lnSpc>
              <a:spcBef>
                <a:spcPts val="58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fournir </a:t>
            </a:r>
            <a:r>
              <a:rPr sz="2400" dirty="0">
                <a:latin typeface="Arial"/>
                <a:cs typeface="Arial"/>
              </a:rPr>
              <a:t>un </a:t>
            </a:r>
            <a:r>
              <a:rPr sz="2400" spc="-5" dirty="0">
                <a:latin typeface="Arial"/>
                <a:cs typeface="Arial"/>
              </a:rPr>
              <a:t>guide pour </a:t>
            </a:r>
            <a:r>
              <a:rPr sz="2400" dirty="0">
                <a:latin typeface="Arial"/>
                <a:cs typeface="Arial"/>
              </a:rPr>
              <a:t>la construction du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système.</a:t>
            </a:r>
            <a:endParaRPr sz="2400">
              <a:latin typeface="Arial"/>
              <a:cs typeface="Arial"/>
            </a:endParaRPr>
          </a:p>
          <a:p>
            <a:pPr marL="838200" indent="-369570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838200" algn="l"/>
                <a:tab pos="838835" algn="l"/>
              </a:tabLst>
            </a:pPr>
            <a:r>
              <a:rPr sz="2400" spc="-5" dirty="0">
                <a:latin typeface="Arial"/>
                <a:cs typeface="Arial"/>
              </a:rPr>
              <a:t>De documenter le système </a:t>
            </a:r>
            <a:r>
              <a:rPr sz="2400" dirty="0">
                <a:latin typeface="Arial"/>
                <a:cs typeface="Arial"/>
              </a:rPr>
              <a:t>et </a:t>
            </a:r>
            <a:r>
              <a:rPr sz="2400" spc="-5" dirty="0">
                <a:latin typeface="Arial"/>
                <a:cs typeface="Arial"/>
              </a:rPr>
              <a:t>les décisions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prises.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970022" y="535889"/>
            <a:ext cx="52444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Modélisation Objet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UML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403" y="9143"/>
            <a:ext cx="9899015" cy="6849109"/>
            <a:chOff x="7403" y="9143"/>
            <a:chExt cx="9899015" cy="6849109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03" y="9143"/>
              <a:ext cx="9898596" cy="68488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7170" y="304866"/>
            <a:ext cx="8872529" cy="4596317"/>
            <a:chOff x="157170" y="304866"/>
            <a:chExt cx="8872529" cy="4596317"/>
          </a:xfrm>
        </p:grpSpPr>
        <p:sp>
          <p:nvSpPr>
            <p:cNvPr id="7" name="object 7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0327" y="1743456"/>
              <a:ext cx="464820" cy="376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840" y="1621536"/>
              <a:ext cx="7223759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840" y="1987296"/>
              <a:ext cx="1982724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7527" y="2548127"/>
              <a:ext cx="464820" cy="376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7652" y="2426208"/>
              <a:ext cx="1982724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7527" y="2987040"/>
              <a:ext cx="464820" cy="376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7652" y="2865120"/>
              <a:ext cx="1423415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02636" y="2865120"/>
              <a:ext cx="510539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4743" y="2865120"/>
              <a:ext cx="6124956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87652" y="3230880"/>
              <a:ext cx="7237476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87652" y="3596639"/>
              <a:ext cx="1912620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7527" y="4157471"/>
              <a:ext cx="464820" cy="376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87652" y="4035551"/>
              <a:ext cx="1559052" cy="499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38271" y="4035551"/>
              <a:ext cx="510539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0380" y="4035551"/>
              <a:ext cx="5594604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87652" y="4401312"/>
              <a:ext cx="4675632" cy="4998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761235" y="0"/>
            <a:ext cx="73533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3755" marR="5080" indent="-2091689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Description </a:t>
            </a:r>
            <a:r>
              <a:rPr sz="4800" spc="-5" dirty="0"/>
              <a:t>textuelle </a:t>
            </a:r>
            <a:r>
              <a:rPr sz="4800" dirty="0"/>
              <a:t>des</a:t>
            </a:r>
            <a:r>
              <a:rPr sz="4800" spc="-85" dirty="0"/>
              <a:t> </a:t>
            </a:r>
            <a:r>
              <a:rPr sz="4800" dirty="0"/>
              <a:t>cas  </a:t>
            </a:r>
            <a:r>
              <a:rPr sz="4800" spc="-5" dirty="0"/>
              <a:t>d’utilisation</a:t>
            </a:r>
            <a:endParaRPr sz="4800" dirty="0"/>
          </a:p>
        </p:txBody>
      </p:sp>
      <p:sp>
        <p:nvSpPr>
          <p:cNvPr id="32" name="object 32"/>
          <p:cNvSpPr txBox="1"/>
          <p:nvPr/>
        </p:nvSpPr>
        <p:spPr>
          <a:xfrm>
            <a:off x="1221130" y="1700910"/>
            <a:ext cx="7518400" cy="317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419100" indent="-342900" algn="just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Une description </a:t>
            </a:r>
            <a:r>
              <a:rPr sz="2400" b="1" dirty="0">
                <a:latin typeface="Arial"/>
                <a:cs typeface="Arial"/>
              </a:rPr>
              <a:t>textuelle d’un </a:t>
            </a:r>
            <a:r>
              <a:rPr sz="2400" b="1" spc="-5" dirty="0">
                <a:latin typeface="Arial"/>
                <a:cs typeface="Arial"/>
              </a:rPr>
              <a:t>cas d’utilisation  comprend:</a:t>
            </a:r>
            <a:endParaRPr sz="2400" dirty="0">
              <a:latin typeface="Arial"/>
              <a:cs typeface="Arial"/>
            </a:endParaRPr>
          </a:p>
          <a:p>
            <a:pPr marL="756285" lvl="1" indent="-287655" algn="just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Les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acteurs</a:t>
            </a:r>
          </a:p>
          <a:p>
            <a:pPr marL="756285" marR="5080" lvl="1" indent="-287020" algn="just">
              <a:lnSpc>
                <a:spcPct val="100000"/>
              </a:lnSpc>
              <a:spcBef>
                <a:spcPts val="58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Les pré-conditions: L’ensemble des conditions qui  doivent être satisfaites avant de déclencher le </a:t>
            </a:r>
            <a:r>
              <a:rPr sz="2400" dirty="0">
                <a:latin typeface="Arial"/>
                <a:cs typeface="Arial"/>
              </a:rPr>
              <a:t>cas  </a:t>
            </a:r>
            <a:r>
              <a:rPr sz="2400" spc="-5" dirty="0">
                <a:latin typeface="Arial"/>
                <a:cs typeface="Arial"/>
              </a:rPr>
              <a:t>d’utilisation</a:t>
            </a:r>
            <a:endParaRPr sz="2400" dirty="0">
              <a:latin typeface="Arial"/>
              <a:cs typeface="Arial"/>
            </a:endParaRPr>
          </a:p>
          <a:p>
            <a:pPr marL="756285" marR="401320" lvl="1" indent="-287020" algn="just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Les post-conditions: L’état du système après le  déroulement du </a:t>
            </a:r>
            <a:r>
              <a:rPr sz="2400" dirty="0">
                <a:latin typeface="Arial"/>
                <a:cs typeface="Arial"/>
              </a:rPr>
              <a:t>cas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d’utilisation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03701" y="5516562"/>
            <a:ext cx="2108200" cy="10588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265175"/>
            <a:ext cx="3401695" cy="1617980"/>
            <a:chOff x="157170" y="265175"/>
            <a:chExt cx="3401695" cy="1617980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5651" y="265175"/>
              <a:ext cx="2532888" cy="7406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5" y="383489"/>
            <a:ext cx="3786758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/>
              <a:t>Scénario</a:t>
            </a:r>
            <a:endParaRPr spc="-5" dirty="0"/>
          </a:p>
        </p:txBody>
      </p:sp>
      <p:grpSp>
        <p:nvGrpSpPr>
          <p:cNvPr id="14" name="object 14"/>
          <p:cNvGrpSpPr/>
          <p:nvPr/>
        </p:nvGrpSpPr>
        <p:grpSpPr>
          <a:xfrm>
            <a:off x="1100327" y="1621536"/>
            <a:ext cx="8568055" cy="4596765"/>
            <a:chOff x="1100327" y="1621536"/>
            <a:chExt cx="8568055" cy="4596765"/>
          </a:xfrm>
        </p:grpSpPr>
        <p:sp>
          <p:nvSpPr>
            <p:cNvPr id="15" name="object 15"/>
            <p:cNvSpPr/>
            <p:nvPr/>
          </p:nvSpPr>
          <p:spPr>
            <a:xfrm>
              <a:off x="1100327" y="1743456"/>
              <a:ext cx="464820" cy="376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839" y="1621536"/>
              <a:ext cx="8211311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839" y="1987295"/>
              <a:ext cx="6822948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7527" y="2548127"/>
              <a:ext cx="464820" cy="3764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7651" y="2426208"/>
              <a:ext cx="2115312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14727" y="2987039"/>
              <a:ext cx="475488" cy="3764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86939" y="2865119"/>
              <a:ext cx="3017519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52416" y="2865119"/>
              <a:ext cx="4815840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86939" y="3230880"/>
              <a:ext cx="2897124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14727" y="3791712"/>
              <a:ext cx="475488" cy="3764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69236" y="3669791"/>
              <a:ext cx="7222235" cy="499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86939" y="4035552"/>
              <a:ext cx="2421636" cy="4998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14727" y="4596384"/>
              <a:ext cx="475488" cy="3764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86939" y="4474463"/>
              <a:ext cx="7406640" cy="4998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86939" y="4840224"/>
              <a:ext cx="3166872" cy="4998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14727" y="5401056"/>
              <a:ext cx="475488" cy="3764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86939" y="5279136"/>
              <a:ext cx="7217663" cy="4998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14727" y="5839968"/>
              <a:ext cx="475488" cy="3764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86939" y="5718047"/>
              <a:ext cx="969263" cy="49987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21130" y="1700910"/>
            <a:ext cx="8154034" cy="448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73025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Un Scénario et une </a:t>
            </a:r>
            <a:r>
              <a:rPr sz="2400" b="1" spc="-10" dirty="0">
                <a:latin typeface="Arial"/>
                <a:cs typeface="Arial"/>
              </a:rPr>
              <a:t>succession </a:t>
            </a:r>
            <a:r>
              <a:rPr sz="2400" b="1" dirty="0">
                <a:latin typeface="Arial"/>
                <a:cs typeface="Arial"/>
              </a:rPr>
              <a:t>d’actions </a:t>
            </a:r>
            <a:r>
              <a:rPr sz="2400" b="1" spc="-5" dirty="0">
                <a:latin typeface="Arial"/>
                <a:cs typeface="Arial"/>
              </a:rPr>
              <a:t>et réactions  entre les </a:t>
            </a:r>
            <a:r>
              <a:rPr sz="2400" b="1" dirty="0">
                <a:latin typeface="Arial"/>
                <a:cs typeface="Arial"/>
              </a:rPr>
              <a:t>utilisateurs </a:t>
            </a:r>
            <a:r>
              <a:rPr sz="2400" b="1" spc="-5" dirty="0">
                <a:latin typeface="Arial"/>
                <a:cs typeface="Arial"/>
              </a:rPr>
              <a:t>(acteurs) et le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système.</a:t>
            </a:r>
            <a:endParaRPr sz="24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756920" algn="l"/>
              </a:tabLst>
            </a:pPr>
            <a:r>
              <a:rPr sz="2400" spc="-5" dirty="0">
                <a:latin typeface="Arial"/>
                <a:cs typeface="Arial"/>
              </a:rPr>
              <a:t>Par exemple</a:t>
            </a:r>
            <a:endParaRPr sz="2400">
              <a:latin typeface="Arial"/>
              <a:cs typeface="Arial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80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Le Porteur de carte introduit sa carte dans le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lecteur  de cartes du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GAB.</a:t>
            </a:r>
            <a:endParaRPr sz="2400">
              <a:latin typeface="Arial"/>
              <a:cs typeface="Arial"/>
            </a:endParaRPr>
          </a:p>
          <a:p>
            <a:pPr marL="1237615" lvl="2" indent="-31178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237615" algn="l"/>
                <a:tab pos="1238250" algn="l"/>
              </a:tabLst>
            </a:pPr>
            <a:r>
              <a:rPr sz="2400" dirty="0">
                <a:latin typeface="Arial"/>
                <a:cs typeface="Arial"/>
              </a:rPr>
              <a:t>Le GAB </a:t>
            </a:r>
            <a:r>
              <a:rPr sz="2400" spc="-5" dirty="0">
                <a:latin typeface="Arial"/>
                <a:cs typeface="Arial"/>
              </a:rPr>
              <a:t>vérifie que </a:t>
            </a:r>
            <a:r>
              <a:rPr sz="2400" dirty="0">
                <a:latin typeface="Arial"/>
                <a:cs typeface="Arial"/>
              </a:rPr>
              <a:t>la carte </a:t>
            </a:r>
            <a:r>
              <a:rPr sz="2400" spc="-5" dirty="0">
                <a:latin typeface="Arial"/>
                <a:cs typeface="Arial"/>
              </a:rPr>
              <a:t>introduite </a:t>
            </a:r>
            <a:r>
              <a:rPr sz="2400" dirty="0">
                <a:latin typeface="Arial"/>
                <a:cs typeface="Arial"/>
              </a:rPr>
              <a:t>est </a:t>
            </a:r>
            <a:r>
              <a:rPr sz="2400" spc="-5" dirty="0">
                <a:latin typeface="Arial"/>
                <a:cs typeface="Arial"/>
              </a:rPr>
              <a:t>bien une</a:t>
            </a:r>
            <a:endParaRPr sz="2400">
              <a:latin typeface="Arial"/>
              <a:cs typeface="Arial"/>
            </a:endParaRPr>
          </a:p>
          <a:p>
            <a:pPr marL="115506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carte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bancaire.</a:t>
            </a:r>
            <a:endParaRPr sz="2400">
              <a:latin typeface="Arial"/>
              <a:cs typeface="Arial"/>
            </a:endParaRPr>
          </a:p>
          <a:p>
            <a:pPr marL="1155065" marR="77470" lvl="2" indent="-228600">
              <a:lnSpc>
                <a:spcPct val="100000"/>
              </a:lnSpc>
              <a:spcBef>
                <a:spcPts val="580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Le </a:t>
            </a:r>
            <a:r>
              <a:rPr sz="2400" dirty="0">
                <a:latin typeface="Arial"/>
                <a:cs typeface="Arial"/>
              </a:rPr>
              <a:t>GAB </a:t>
            </a:r>
            <a:r>
              <a:rPr sz="2400" spc="-5" dirty="0">
                <a:latin typeface="Arial"/>
                <a:cs typeface="Arial"/>
              </a:rPr>
              <a:t>demande au </a:t>
            </a:r>
            <a:r>
              <a:rPr sz="2400" dirty="0">
                <a:latin typeface="Arial"/>
                <a:cs typeface="Arial"/>
              </a:rPr>
              <a:t>Porteur </a:t>
            </a:r>
            <a:r>
              <a:rPr sz="2400" spc="-10" dirty="0">
                <a:latin typeface="Arial"/>
                <a:cs typeface="Arial"/>
              </a:rPr>
              <a:t>de </a:t>
            </a:r>
            <a:r>
              <a:rPr sz="2400" spc="-5" dirty="0">
                <a:latin typeface="Arial"/>
                <a:cs typeface="Arial"/>
              </a:rPr>
              <a:t>carte de saisir son  </a:t>
            </a:r>
            <a:r>
              <a:rPr sz="2400" dirty="0">
                <a:latin typeface="Arial"/>
                <a:cs typeface="Arial"/>
              </a:rPr>
              <a:t>code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d’identification.</a:t>
            </a:r>
            <a:endParaRPr sz="24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Le Porteur de </a:t>
            </a:r>
            <a:r>
              <a:rPr sz="2400" dirty="0">
                <a:latin typeface="Arial"/>
                <a:cs typeface="Arial"/>
              </a:rPr>
              <a:t>carte </a:t>
            </a:r>
            <a:r>
              <a:rPr sz="2400" spc="-5" dirty="0">
                <a:latin typeface="Arial"/>
                <a:cs typeface="Arial"/>
              </a:rPr>
              <a:t>saisit </a:t>
            </a:r>
            <a:r>
              <a:rPr sz="2400" dirty="0">
                <a:latin typeface="Arial"/>
                <a:cs typeface="Arial"/>
              </a:rPr>
              <a:t>son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d’identification.</a:t>
            </a:r>
            <a:endParaRPr sz="240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sz="2400" dirty="0">
                <a:latin typeface="Arial"/>
                <a:cs typeface="Arial"/>
              </a:rPr>
              <a:t>…...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5" y="4716462"/>
              <a:ext cx="507238" cy="21415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59205" y="340867"/>
            <a:ext cx="2626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Les</a:t>
            </a:r>
            <a:r>
              <a:rPr spc="-55" dirty="0"/>
              <a:t> </a:t>
            </a:r>
            <a:r>
              <a:rPr spc="-5" dirty="0"/>
              <a:t>scénarios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815339" y="2206751"/>
            <a:ext cx="7538084" cy="1009015"/>
            <a:chOff x="815339" y="2206751"/>
            <a:chExt cx="7538084" cy="1009015"/>
          </a:xfrm>
        </p:grpSpPr>
        <p:sp>
          <p:nvSpPr>
            <p:cNvPr id="15" name="object 15"/>
            <p:cNvSpPr/>
            <p:nvPr/>
          </p:nvSpPr>
          <p:spPr>
            <a:xfrm>
              <a:off x="815339" y="2346959"/>
              <a:ext cx="533400" cy="4328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1183" y="2206751"/>
              <a:ext cx="7261859" cy="582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1183" y="2633471"/>
              <a:ext cx="5379720" cy="582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7478" y="2299461"/>
            <a:ext cx="70529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Un scénario peut être présenté dans un  tableau de la forme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suivante: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428813" y="3990911"/>
          <a:ext cx="7566659" cy="2179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7854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45" dirty="0">
                          <a:latin typeface="Times New Roman"/>
                          <a:cs typeface="Times New Roman"/>
                        </a:rPr>
                        <a:t>Actions </a:t>
                      </a:r>
                      <a:r>
                        <a:rPr sz="2200" spc="80" dirty="0">
                          <a:latin typeface="Times New Roman"/>
                          <a:cs typeface="Times New Roman"/>
                        </a:rPr>
                        <a:t>des</a:t>
                      </a:r>
                      <a:r>
                        <a:rPr sz="22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85" dirty="0">
                          <a:latin typeface="Times New Roman"/>
                          <a:cs typeface="Times New Roman"/>
                        </a:rPr>
                        <a:t>acteurs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marL="69088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45" dirty="0">
                          <a:latin typeface="Times New Roman"/>
                          <a:cs typeface="Times New Roman"/>
                        </a:rPr>
                        <a:t>Actions </a:t>
                      </a:r>
                      <a:r>
                        <a:rPr sz="2200" spc="145" dirty="0">
                          <a:latin typeface="Times New Roman"/>
                          <a:cs typeface="Times New Roman"/>
                        </a:rPr>
                        <a:t>du</a:t>
                      </a:r>
                      <a:r>
                        <a:rPr sz="2200" spc="-2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65" dirty="0">
                          <a:latin typeface="Times New Roman"/>
                          <a:cs typeface="Times New Roman"/>
                        </a:rPr>
                        <a:t>système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3791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200" dirty="0">
                          <a:latin typeface="Times New Roman"/>
                          <a:cs typeface="Times New Roman"/>
                        </a:rPr>
                        <a:t>1.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L’acteur</a:t>
                      </a:r>
                      <a:r>
                        <a:rPr sz="2200" spc="-3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15" dirty="0">
                          <a:latin typeface="Times New Roman"/>
                          <a:cs typeface="Times New Roman"/>
                        </a:rPr>
                        <a:t>déclanche…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3. </a:t>
                      </a:r>
                      <a:r>
                        <a:rPr sz="2200" spc="25" dirty="0">
                          <a:latin typeface="Times New Roman"/>
                          <a:cs typeface="Times New Roman"/>
                        </a:rPr>
                        <a:t>l’acteur</a:t>
                      </a:r>
                      <a:r>
                        <a:rPr sz="22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45" dirty="0">
                          <a:latin typeface="Times New Roman"/>
                          <a:cs typeface="Times New Roman"/>
                        </a:rPr>
                        <a:t>choisi…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200" spc="-305" dirty="0">
                          <a:latin typeface="Times New Roman"/>
                          <a:cs typeface="Times New Roman"/>
                        </a:rPr>
                        <a:t>….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2. Le </a:t>
                      </a:r>
                      <a:r>
                        <a:rPr sz="2200" spc="65" dirty="0">
                          <a:latin typeface="Times New Roman"/>
                          <a:cs typeface="Times New Roman"/>
                        </a:rPr>
                        <a:t>système</a:t>
                      </a:r>
                      <a:r>
                        <a:rPr sz="22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10" dirty="0">
                          <a:latin typeface="Times New Roman"/>
                          <a:cs typeface="Times New Roman"/>
                        </a:rPr>
                        <a:t>répond…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200" spc="35" dirty="0">
                          <a:latin typeface="Times New Roman"/>
                          <a:cs typeface="Times New Roman"/>
                        </a:rPr>
                        <a:t>4. </a:t>
                      </a:r>
                      <a:r>
                        <a:rPr sz="2200" spc="-15" dirty="0">
                          <a:latin typeface="Times New Roman"/>
                          <a:cs typeface="Times New Roman"/>
                        </a:rPr>
                        <a:t>Le </a:t>
                      </a:r>
                      <a:r>
                        <a:rPr sz="2200" spc="65" dirty="0">
                          <a:latin typeface="Times New Roman"/>
                          <a:cs typeface="Times New Roman"/>
                        </a:rPr>
                        <a:t>système</a:t>
                      </a:r>
                      <a:r>
                        <a:rPr sz="2200" spc="-2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5" dirty="0">
                          <a:latin typeface="Times New Roman"/>
                          <a:cs typeface="Times New Roman"/>
                        </a:rPr>
                        <a:t>répond…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200" spc="-620" dirty="0">
                          <a:latin typeface="Times New Roman"/>
                          <a:cs typeface="Times New Roman"/>
                        </a:rPr>
                        <a:t>……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7365"/>
            <a:ext cx="9906000" cy="6851015"/>
            <a:chOff x="0" y="7365"/>
            <a:chExt cx="9906000" cy="6851015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7365"/>
              <a:ext cx="9905999" cy="68506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67376" y="6378435"/>
              <a:ext cx="4739005" cy="480059"/>
            </a:xfrm>
            <a:custGeom>
              <a:avLst/>
              <a:gdLst/>
              <a:ahLst/>
              <a:cxnLst/>
              <a:rect l="l" t="t" r="r" b="b"/>
              <a:pathLst>
                <a:path w="4739005" h="480059">
                  <a:moveTo>
                    <a:pt x="0" y="479564"/>
                  </a:moveTo>
                  <a:lnTo>
                    <a:pt x="4738624" y="479564"/>
                  </a:lnTo>
                  <a:lnTo>
                    <a:pt x="4738624" y="0"/>
                  </a:lnTo>
                  <a:lnTo>
                    <a:pt x="0" y="0"/>
                  </a:lnTo>
                  <a:lnTo>
                    <a:pt x="0" y="479564"/>
                  </a:lnTo>
                  <a:close/>
                </a:path>
              </a:pathLst>
            </a:custGeom>
            <a:solidFill>
              <a:srgbClr val="650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1000760" cy="1577975"/>
            <a:chOff x="157170" y="304866"/>
            <a:chExt cx="1000760" cy="1577975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0327" y="2499360"/>
            <a:ext cx="7444740" cy="1670685"/>
            <a:chOff x="1100327" y="2499360"/>
            <a:chExt cx="7444740" cy="1670685"/>
          </a:xfrm>
        </p:grpSpPr>
        <p:sp>
          <p:nvSpPr>
            <p:cNvPr id="13" name="object 13"/>
            <p:cNvSpPr/>
            <p:nvPr/>
          </p:nvSpPr>
          <p:spPr>
            <a:xfrm>
              <a:off x="1100327" y="2621280"/>
              <a:ext cx="464820" cy="376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6839" y="2499360"/>
              <a:ext cx="5061204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9612" y="2499360"/>
              <a:ext cx="2505456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839" y="2865120"/>
              <a:ext cx="4233672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14727" y="3425952"/>
              <a:ext cx="475488" cy="3764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6939" y="3304032"/>
              <a:ext cx="1600200" cy="4998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78707" y="3304032"/>
              <a:ext cx="3712464" cy="4998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82739" y="3304032"/>
              <a:ext cx="1752600" cy="49987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86939" y="3669792"/>
              <a:ext cx="2234184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1130" y="2578989"/>
            <a:ext cx="703516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L’objectif de </a:t>
            </a:r>
            <a:r>
              <a:rPr sz="2400" b="1" spc="-5" dirty="0">
                <a:latin typeface="Arial"/>
                <a:cs typeface="Arial"/>
              </a:rPr>
              <a:t>UML est d’assister </a:t>
            </a:r>
            <a:r>
              <a:rPr sz="2400" b="1" spc="-5" dirty="0">
                <a:solidFill>
                  <a:srgbClr val="608FFC"/>
                </a:solidFill>
                <a:latin typeface="Arial"/>
                <a:cs typeface="Arial"/>
              </a:rPr>
              <a:t>le design et le  développement </a:t>
            </a:r>
            <a:r>
              <a:rPr sz="2400" b="1" dirty="0">
                <a:solidFill>
                  <a:srgbClr val="608FFC"/>
                </a:solidFill>
                <a:latin typeface="Arial"/>
                <a:cs typeface="Arial"/>
              </a:rPr>
              <a:t>du</a:t>
            </a:r>
            <a:r>
              <a:rPr sz="2400" b="1" spc="-10" dirty="0">
                <a:solidFill>
                  <a:srgbClr val="608FF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608FFC"/>
                </a:solidFill>
                <a:latin typeface="Arial"/>
                <a:cs typeface="Arial"/>
              </a:rPr>
              <a:t>logiciel</a:t>
            </a:r>
            <a:endParaRPr sz="2400" dirty="0">
              <a:latin typeface="Arial"/>
              <a:cs typeface="Arial"/>
            </a:endParaRPr>
          </a:p>
          <a:p>
            <a:pPr marL="1155065" lvl="1" indent="-22923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1155700" algn="l"/>
              </a:tabLst>
            </a:pPr>
            <a:r>
              <a:rPr sz="2400" spc="-5" dirty="0">
                <a:latin typeface="Arial"/>
                <a:cs typeface="Arial"/>
              </a:rPr>
              <a:t>C'est un </a:t>
            </a:r>
            <a:r>
              <a:rPr sz="2400" i="1" spc="-5" dirty="0">
                <a:latin typeface="Arial"/>
                <a:cs typeface="Arial"/>
              </a:rPr>
              <a:t>langage de modélisation</a:t>
            </a:r>
            <a:r>
              <a:rPr sz="2400" spc="-5" dirty="0">
                <a:latin typeface="Arial"/>
                <a:cs typeface="Arial"/>
              </a:rPr>
              <a:t>, pas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une</a:t>
            </a:r>
            <a:endParaRPr sz="2400" dirty="0">
              <a:latin typeface="Arial"/>
              <a:cs typeface="Arial"/>
            </a:endParaRPr>
          </a:p>
          <a:p>
            <a:pPr marL="1155065">
              <a:lnSpc>
                <a:spcPct val="100000"/>
              </a:lnSpc>
            </a:pPr>
            <a:r>
              <a:rPr sz="2400" i="1" spc="-5" dirty="0" err="1">
                <a:latin typeface="Arial"/>
                <a:cs typeface="Arial"/>
              </a:rPr>
              <a:t>méthod</a:t>
            </a:r>
            <a:r>
              <a:rPr lang="fr-FR" sz="2400" i="1" spc="-5" dirty="0"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Modélisation Objet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UML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5" y="383489"/>
            <a:ext cx="6182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 entre </a:t>
            </a:r>
            <a:r>
              <a:rPr dirty="0"/>
              <a:t>cas</a:t>
            </a:r>
            <a:r>
              <a:rPr spc="-60" dirty="0"/>
              <a:t> </a:t>
            </a:r>
            <a:r>
              <a:rPr spc="-5" dirty="0"/>
              <a:t>d’utilisation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835152" y="1530096"/>
            <a:ext cx="8686800" cy="1009015"/>
            <a:chOff x="835152" y="1530096"/>
            <a:chExt cx="8686800" cy="1009015"/>
          </a:xfrm>
        </p:grpSpPr>
        <p:sp>
          <p:nvSpPr>
            <p:cNvPr id="15" name="object 15"/>
            <p:cNvSpPr/>
            <p:nvPr/>
          </p:nvSpPr>
          <p:spPr>
            <a:xfrm>
              <a:off x="835152" y="1530096"/>
              <a:ext cx="8686800" cy="582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8052" y="1956816"/>
              <a:ext cx="6170676" cy="582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23544" y="2983992"/>
            <a:ext cx="8141334" cy="1816735"/>
            <a:chOff x="923544" y="2983992"/>
            <a:chExt cx="8141334" cy="1816735"/>
          </a:xfrm>
        </p:grpSpPr>
        <p:sp>
          <p:nvSpPr>
            <p:cNvPr id="18" name="object 18"/>
            <p:cNvSpPr/>
            <p:nvPr/>
          </p:nvSpPr>
          <p:spPr>
            <a:xfrm>
              <a:off x="923544" y="3105912"/>
              <a:ext cx="464819" cy="376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0056" y="2983992"/>
              <a:ext cx="7854696" cy="499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6419" y="3541776"/>
              <a:ext cx="371856" cy="379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0155" y="3422904"/>
              <a:ext cx="3429000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30723" y="3422904"/>
              <a:ext cx="1371600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93891" y="3422904"/>
              <a:ext cx="510539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36419" y="3980688"/>
              <a:ext cx="371856" cy="379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0155" y="3861816"/>
              <a:ext cx="3546348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48072" y="3861816"/>
              <a:ext cx="1473707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13347" y="3861816"/>
              <a:ext cx="510540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36419" y="4419600"/>
              <a:ext cx="371856" cy="379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10155" y="4300728"/>
              <a:ext cx="4134612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44651" y="1623186"/>
            <a:ext cx="8132445" cy="314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Relations entre cas d’utilisations : permettent la  structuration des cas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d’utilisation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400" b="1" dirty="0">
                <a:latin typeface="Arial"/>
                <a:cs typeface="Arial"/>
              </a:rPr>
              <a:t>Il </a:t>
            </a:r>
            <a:r>
              <a:rPr sz="2400" b="1" spc="-5" dirty="0">
                <a:latin typeface="Arial"/>
                <a:cs typeface="Arial"/>
              </a:rPr>
              <a:t>existe </a:t>
            </a:r>
            <a:r>
              <a:rPr sz="2400" b="1" dirty="0">
                <a:latin typeface="Arial"/>
                <a:cs typeface="Arial"/>
              </a:rPr>
              <a:t>3 </a:t>
            </a:r>
            <a:r>
              <a:rPr sz="2400" b="1" spc="-10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de </a:t>
            </a:r>
            <a:r>
              <a:rPr sz="2400" b="1" spc="-5" dirty="0">
                <a:latin typeface="Arial"/>
                <a:cs typeface="Arial"/>
              </a:rPr>
              <a:t>relations entre cas d’utilisation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155700" lvl="1" indent="-22923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Char char="-"/>
              <a:tabLst>
                <a:tab pos="1155700" algn="l"/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la relation </a:t>
            </a:r>
            <a:r>
              <a:rPr sz="2400" spc="-10" dirty="0">
                <a:latin typeface="Arial"/>
                <a:cs typeface="Arial"/>
              </a:rPr>
              <a:t>d’inclusion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i="1" spc="-5" dirty="0">
                <a:latin typeface="Arial"/>
                <a:cs typeface="Arial"/>
              </a:rPr>
              <a:t>include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155700" lvl="1" indent="-229235">
              <a:lnSpc>
                <a:spcPct val="100000"/>
              </a:lnSpc>
              <a:spcBef>
                <a:spcPts val="580"/>
              </a:spcBef>
              <a:buClr>
                <a:srgbClr val="00FF00"/>
              </a:buClr>
              <a:buSzPct val="75000"/>
              <a:buChar char="-"/>
              <a:tabLst>
                <a:tab pos="1155700" algn="l"/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la relation d’extension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(extends)</a:t>
            </a:r>
            <a:endParaRPr sz="2400">
              <a:latin typeface="Arial"/>
              <a:cs typeface="Arial"/>
            </a:endParaRPr>
          </a:p>
          <a:p>
            <a:pPr marL="1155700" lvl="1" indent="-229235">
              <a:lnSpc>
                <a:spcPct val="100000"/>
              </a:lnSpc>
              <a:spcBef>
                <a:spcPts val="575"/>
              </a:spcBef>
              <a:buClr>
                <a:srgbClr val="00FF00"/>
              </a:buClr>
              <a:buSzPct val="75000"/>
              <a:buChar char="-"/>
              <a:tabLst>
                <a:tab pos="1155700" algn="l"/>
                <a:tab pos="1156335" algn="l"/>
              </a:tabLst>
            </a:pPr>
            <a:r>
              <a:rPr sz="2400" spc="-5" dirty="0">
                <a:latin typeface="Arial"/>
                <a:cs typeface="Arial"/>
              </a:rPr>
              <a:t>la relation 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généralisation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39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2448" y="1905000"/>
            <a:ext cx="8690610" cy="1495922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  <a:tab pos="3835400" algn="l"/>
              </a:tabLst>
            </a:pPr>
            <a:r>
              <a:rPr sz="2400" b="1" i="1" dirty="0">
                <a:latin typeface="Arial"/>
                <a:cs typeface="Arial"/>
              </a:rPr>
              <a:t>La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relation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d’inclusion	:</a:t>
            </a:r>
            <a:endParaRPr sz="2400" dirty="0">
              <a:latin typeface="Arial"/>
              <a:cs typeface="Arial"/>
            </a:endParaRPr>
          </a:p>
          <a:p>
            <a:pPr marL="464820" marR="5080" indent="-59690">
              <a:lnSpc>
                <a:spcPts val="2590"/>
              </a:lnSpc>
              <a:spcBef>
                <a:spcPts val="615"/>
              </a:spcBef>
            </a:pPr>
            <a:r>
              <a:rPr sz="2400" spc="-5" dirty="0">
                <a:latin typeface="Arial"/>
                <a:cs typeface="Arial"/>
              </a:rPr>
              <a:t>Le </a:t>
            </a:r>
            <a:r>
              <a:rPr sz="2400" dirty="0">
                <a:latin typeface="Arial"/>
                <a:cs typeface="Arial"/>
              </a:rPr>
              <a:t>cas </a:t>
            </a:r>
            <a:r>
              <a:rPr sz="2400" spc="-5" dirty="0">
                <a:latin typeface="Arial"/>
                <a:cs typeface="Arial"/>
              </a:rPr>
              <a:t>d’utilisation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 err="1">
                <a:latin typeface="Arial"/>
                <a:cs typeface="Arial"/>
              </a:rPr>
              <a:t>inclue</a:t>
            </a:r>
            <a:r>
              <a:rPr sz="2400" spc="-5" dirty="0">
                <a:latin typeface="Arial"/>
                <a:cs typeface="Arial"/>
              </a:rPr>
              <a:t> c</a:t>
            </a:r>
            <a:r>
              <a:rPr lang="fr-FR" sz="2400" spc="-5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lang="fr-FR" sz="2400" spc="-5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d contient </a:t>
            </a:r>
            <a:r>
              <a:rPr sz="2400" spc="-5" dirty="0">
                <a:solidFill>
                  <a:srgbClr val="990099"/>
                </a:solidFill>
                <a:latin typeface="Arial"/>
                <a:cs typeface="Arial"/>
              </a:rPr>
              <a:t>obligatoirement  </a:t>
            </a:r>
            <a:r>
              <a:rPr sz="2400" spc="-5" dirty="0">
                <a:latin typeface="Arial"/>
                <a:cs typeface="Arial"/>
              </a:rPr>
              <a:t>le comportement du </a:t>
            </a:r>
            <a:r>
              <a:rPr sz="2400" dirty="0">
                <a:latin typeface="Arial"/>
                <a:cs typeface="Arial"/>
              </a:rPr>
              <a:t>cas </a:t>
            </a:r>
            <a:r>
              <a:rPr sz="2400" spc="-5" dirty="0">
                <a:latin typeface="Arial"/>
                <a:cs typeface="Arial"/>
              </a:rPr>
              <a:t>d’utilisation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destination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25650" y="494791"/>
            <a:ext cx="8082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00" dirty="0">
                <a:latin typeface="Trebuchet MS"/>
                <a:cs typeface="Trebuchet MS"/>
              </a:rPr>
              <a:t>Relation</a:t>
            </a:r>
            <a:r>
              <a:rPr sz="4400" spc="-490" dirty="0">
                <a:latin typeface="Trebuchet MS"/>
                <a:cs typeface="Trebuchet MS"/>
              </a:rPr>
              <a:t> </a:t>
            </a:r>
            <a:r>
              <a:rPr sz="4400" spc="-40" dirty="0">
                <a:latin typeface="Trebuchet MS"/>
                <a:cs typeface="Trebuchet MS"/>
              </a:rPr>
              <a:t>entre</a:t>
            </a:r>
            <a:r>
              <a:rPr sz="4400" spc="-50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cas</a:t>
            </a:r>
            <a:r>
              <a:rPr sz="4400" spc="-475" dirty="0">
                <a:latin typeface="Trebuchet MS"/>
                <a:cs typeface="Trebuchet MS"/>
              </a:rPr>
              <a:t> </a:t>
            </a:r>
            <a:r>
              <a:rPr sz="4400" spc="45" dirty="0">
                <a:latin typeface="Trebuchet MS"/>
                <a:cs typeface="Trebuchet MS"/>
              </a:rPr>
              <a:t>d’utilisation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11350" y="4652962"/>
            <a:ext cx="5859526" cy="928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170" y="304866"/>
            <a:ext cx="1000760" cy="1577975"/>
            <a:chOff x="157170" y="304866"/>
            <a:chExt cx="1000760" cy="1577975"/>
          </a:xfrm>
        </p:grpSpPr>
        <p:sp>
          <p:nvSpPr>
            <p:cNvPr id="4" name="object 4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030" y="1679503"/>
              <a:ext cx="210099" cy="10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698" y="963249"/>
              <a:ext cx="108271" cy="114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23544" y="1909572"/>
            <a:ext cx="8720455" cy="1560830"/>
            <a:chOff x="923544" y="1909572"/>
            <a:chExt cx="8720455" cy="1560830"/>
          </a:xfrm>
        </p:grpSpPr>
        <p:sp>
          <p:nvSpPr>
            <p:cNvPr id="13" name="object 13"/>
            <p:cNvSpPr/>
            <p:nvPr/>
          </p:nvSpPr>
          <p:spPr>
            <a:xfrm>
              <a:off x="923544" y="2029968"/>
              <a:ext cx="464819" cy="376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0056" y="1909572"/>
              <a:ext cx="3890772" cy="49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7740" y="1909572"/>
              <a:ext cx="510539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0348" y="2311908"/>
              <a:ext cx="4832604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84520" y="2311908"/>
              <a:ext cx="899159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0591" y="2311908"/>
              <a:ext cx="1900427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9784" y="2641091"/>
              <a:ext cx="2542031" cy="4998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53383" y="2641091"/>
              <a:ext cx="2558795" cy="4998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03747" y="2641091"/>
              <a:ext cx="4040124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19784" y="2970275"/>
              <a:ext cx="3474720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4651" y="1951736"/>
            <a:ext cx="8308975" cy="14890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8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6235" algn="l"/>
                <a:tab pos="3923665" algn="l"/>
              </a:tabLst>
            </a:pPr>
            <a:r>
              <a:rPr sz="2400" b="1" i="1" dirty="0">
                <a:latin typeface="Arial"/>
                <a:cs typeface="Arial"/>
              </a:rPr>
              <a:t>La </a:t>
            </a:r>
            <a:r>
              <a:rPr sz="2400" b="1" i="1" spc="-5" dirty="0">
                <a:latin typeface="Arial"/>
                <a:cs typeface="Arial"/>
              </a:rPr>
              <a:t>relation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dirty="0">
                <a:latin typeface="Arial"/>
                <a:cs typeface="Arial"/>
              </a:rPr>
              <a:t>d’</a:t>
            </a:r>
            <a:r>
              <a:rPr sz="2400" b="1" i="1" spc="-15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extension	</a:t>
            </a:r>
            <a:r>
              <a:rPr sz="2400" b="1" i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5455" marR="5080" indent="-59690">
              <a:lnSpc>
                <a:spcPts val="2590"/>
              </a:lnSpc>
              <a:spcBef>
                <a:spcPts val="615"/>
              </a:spcBef>
            </a:pPr>
            <a:r>
              <a:rPr sz="2400" spc="-5" dirty="0">
                <a:latin typeface="Arial"/>
                <a:cs typeface="Arial"/>
              </a:rPr>
              <a:t>Le </a:t>
            </a:r>
            <a:r>
              <a:rPr sz="2400" dirty="0">
                <a:latin typeface="Arial"/>
                <a:cs typeface="Arial"/>
              </a:rPr>
              <a:t>cas </a:t>
            </a:r>
            <a:r>
              <a:rPr sz="2400" spc="-5" dirty="0">
                <a:latin typeface="Arial"/>
                <a:cs typeface="Arial"/>
              </a:rPr>
              <a:t>d’utilisation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étend cad ajoute son  comportement (</a:t>
            </a:r>
            <a:r>
              <a:rPr sz="2400" spc="-5" dirty="0">
                <a:solidFill>
                  <a:srgbClr val="990099"/>
                </a:solidFill>
                <a:latin typeface="Arial"/>
                <a:cs typeface="Arial"/>
              </a:rPr>
              <a:t>optionnellement</a:t>
            </a:r>
            <a:r>
              <a:rPr sz="2400" spc="-5" dirty="0">
                <a:latin typeface="Arial"/>
                <a:cs typeface="Arial"/>
              </a:rPr>
              <a:t>) au comportement du </a:t>
            </a:r>
            <a:r>
              <a:rPr sz="2400" dirty="0">
                <a:latin typeface="Arial"/>
                <a:cs typeface="Arial"/>
              </a:rPr>
              <a:t>cas  </a:t>
            </a:r>
            <a:r>
              <a:rPr sz="2400" spc="-5" dirty="0">
                <a:latin typeface="Arial"/>
                <a:cs typeface="Arial"/>
              </a:rPr>
              <a:t>d’utilisation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8675" y="5013325"/>
            <a:ext cx="6769100" cy="7429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525650" y="494791"/>
            <a:ext cx="8082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00" dirty="0">
                <a:latin typeface="Trebuchet MS"/>
                <a:cs typeface="Trebuchet MS"/>
              </a:rPr>
              <a:t>Relation</a:t>
            </a:r>
            <a:r>
              <a:rPr sz="4400" spc="-490" dirty="0">
                <a:latin typeface="Trebuchet MS"/>
                <a:cs typeface="Trebuchet MS"/>
              </a:rPr>
              <a:t> </a:t>
            </a:r>
            <a:r>
              <a:rPr sz="4400" spc="-40" dirty="0">
                <a:latin typeface="Trebuchet MS"/>
                <a:cs typeface="Trebuchet MS"/>
              </a:rPr>
              <a:t>entre</a:t>
            </a:r>
            <a:r>
              <a:rPr sz="4400" spc="-50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cas</a:t>
            </a:r>
            <a:r>
              <a:rPr sz="4400" spc="-475" dirty="0">
                <a:latin typeface="Trebuchet MS"/>
                <a:cs typeface="Trebuchet MS"/>
              </a:rPr>
              <a:t> </a:t>
            </a:r>
            <a:r>
              <a:rPr sz="4400" spc="45" dirty="0">
                <a:latin typeface="Trebuchet MS"/>
                <a:cs typeface="Trebuchet MS"/>
              </a:rPr>
              <a:t>d’utilisation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32600"/>
            <a:chOff x="0" y="0"/>
            <a:chExt cx="9906000" cy="6832600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325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97304" y="383489"/>
            <a:ext cx="255418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Exemp</a:t>
            </a:r>
            <a:r>
              <a:rPr spc="-15" dirty="0"/>
              <a:t>l</a:t>
            </a:r>
            <a:r>
              <a:rPr dirty="0"/>
              <a:t>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043939" y="1621536"/>
            <a:ext cx="8697595" cy="4815840"/>
            <a:chOff x="1043939" y="1621536"/>
            <a:chExt cx="8697595" cy="4815840"/>
          </a:xfrm>
        </p:grpSpPr>
        <p:sp>
          <p:nvSpPr>
            <p:cNvPr id="15" name="object 15"/>
            <p:cNvSpPr/>
            <p:nvPr/>
          </p:nvSpPr>
          <p:spPr>
            <a:xfrm>
              <a:off x="1100327" y="1743456"/>
              <a:ext cx="464820" cy="3764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839" y="1621536"/>
              <a:ext cx="7412735" cy="4998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839" y="1987295"/>
              <a:ext cx="8023859" cy="4998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6839" y="2353055"/>
              <a:ext cx="5484876" cy="499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7527" y="2913888"/>
              <a:ext cx="464820" cy="376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69947" y="2791968"/>
              <a:ext cx="5070348" cy="499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57527" y="3352800"/>
              <a:ext cx="464820" cy="376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69947" y="3230880"/>
              <a:ext cx="7648956" cy="499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87651" y="3596640"/>
              <a:ext cx="7339583" cy="4998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87651" y="3962400"/>
              <a:ext cx="6748272" cy="4998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57527" y="4523231"/>
              <a:ext cx="464820" cy="376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69947" y="4401312"/>
              <a:ext cx="7732776" cy="4998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87651" y="4767071"/>
              <a:ext cx="7953756" cy="49987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87651" y="5132832"/>
              <a:ext cx="2796540" cy="4998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3939" y="5571744"/>
              <a:ext cx="7822692" cy="4998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86839" y="5937503"/>
              <a:ext cx="2119884" cy="4998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21130" y="1700910"/>
            <a:ext cx="8228330" cy="470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33375" indent="-342900">
              <a:lnSpc>
                <a:spcPct val="100000"/>
              </a:lnSpc>
              <a:spcBef>
                <a:spcPts val="10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"/>
                <a:cs typeface="Arial"/>
              </a:rPr>
              <a:t>Dans </a:t>
            </a:r>
            <a:r>
              <a:rPr sz="2400" b="1" dirty="0">
                <a:latin typeface="Arial"/>
                <a:cs typeface="Arial"/>
              </a:rPr>
              <a:t>un </a:t>
            </a:r>
            <a:r>
              <a:rPr sz="2400" b="1" spc="-5" dirty="0">
                <a:latin typeface="Arial"/>
                <a:cs typeface="Arial"/>
              </a:rPr>
              <a:t>magasin, un commerçant </a:t>
            </a:r>
            <a:r>
              <a:rPr sz="2400" b="1" dirty="0">
                <a:latin typeface="Arial"/>
                <a:cs typeface="Arial"/>
              </a:rPr>
              <a:t>dispose d’un  </a:t>
            </a:r>
            <a:r>
              <a:rPr sz="2400" b="1" spc="-10" dirty="0">
                <a:latin typeface="Arial"/>
                <a:cs typeface="Arial"/>
              </a:rPr>
              <a:t>système </a:t>
            </a:r>
            <a:r>
              <a:rPr sz="2400" b="1" dirty="0">
                <a:latin typeface="Arial"/>
                <a:cs typeface="Arial"/>
              </a:rPr>
              <a:t>de </a:t>
            </a:r>
            <a:r>
              <a:rPr sz="2400" b="1" spc="-5" dirty="0">
                <a:latin typeface="Arial"/>
                <a:cs typeface="Arial"/>
              </a:rPr>
              <a:t>gestion </a:t>
            </a:r>
            <a:r>
              <a:rPr sz="2400" b="1" dirty="0">
                <a:latin typeface="Arial"/>
                <a:cs typeface="Arial"/>
              </a:rPr>
              <a:t>de </a:t>
            </a:r>
            <a:r>
              <a:rPr sz="2400" b="1" spc="-5" dirty="0">
                <a:latin typeface="Arial"/>
                <a:cs typeface="Arial"/>
              </a:rPr>
              <a:t>son stock </a:t>
            </a:r>
            <a:r>
              <a:rPr sz="2400" b="1" dirty="0">
                <a:latin typeface="Arial"/>
                <a:cs typeface="Arial"/>
              </a:rPr>
              <a:t>d’articles, dont les  </a:t>
            </a:r>
            <a:r>
              <a:rPr sz="2400" b="1" spc="-5" dirty="0">
                <a:latin typeface="Arial"/>
                <a:cs typeface="Arial"/>
              </a:rPr>
              <a:t>fonctionnalités sont les suivantes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 marL="838200" lvl="1" indent="-369570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838200" algn="l"/>
                <a:tab pos="838835" algn="l"/>
              </a:tabLst>
            </a:pPr>
            <a:r>
              <a:rPr sz="2400" spc="-5" dirty="0">
                <a:latin typeface="Arial"/>
                <a:cs typeface="Arial"/>
              </a:rPr>
              <a:t>Edition de la </a:t>
            </a:r>
            <a:r>
              <a:rPr sz="2400" dirty="0">
                <a:latin typeface="Arial"/>
                <a:cs typeface="Arial"/>
              </a:rPr>
              <a:t>fiche </a:t>
            </a:r>
            <a:r>
              <a:rPr sz="2400" spc="-5" dirty="0">
                <a:latin typeface="Arial"/>
                <a:cs typeface="Arial"/>
              </a:rPr>
              <a:t>d’un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fournisseur</a:t>
            </a:r>
            <a:endParaRPr sz="2400" dirty="0">
              <a:latin typeface="Arial"/>
              <a:cs typeface="Arial"/>
            </a:endParaRPr>
          </a:p>
          <a:p>
            <a:pPr marL="756285" marR="228600" lvl="1" indent="-287020">
              <a:lnSpc>
                <a:spcPct val="100000"/>
              </a:lnSpc>
              <a:spcBef>
                <a:spcPts val="58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838200" algn="l"/>
                <a:tab pos="83883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Possibilité d’ajouter un nouvel article </a:t>
            </a:r>
            <a:r>
              <a:rPr sz="2400" dirty="0">
                <a:latin typeface="Arial"/>
                <a:cs typeface="Arial"/>
              </a:rPr>
              <a:t>(dans ce cas, </a:t>
            </a:r>
            <a:r>
              <a:rPr sz="2400" spc="-10" dirty="0">
                <a:latin typeface="Arial"/>
                <a:cs typeface="Arial"/>
              </a:rPr>
              <a:t>la  </a:t>
            </a:r>
            <a:r>
              <a:rPr sz="2400" dirty="0">
                <a:latin typeface="Arial"/>
                <a:cs typeface="Arial"/>
              </a:rPr>
              <a:t>fiche </a:t>
            </a:r>
            <a:r>
              <a:rPr sz="2400" spc="-5" dirty="0">
                <a:latin typeface="Arial"/>
                <a:cs typeface="Arial"/>
              </a:rPr>
              <a:t>fournisseur </a:t>
            </a:r>
            <a:r>
              <a:rPr sz="2400" dirty="0">
                <a:latin typeface="Arial"/>
                <a:cs typeface="Arial"/>
              </a:rPr>
              <a:t>est </a:t>
            </a:r>
            <a:r>
              <a:rPr sz="2400" spc="-5" dirty="0">
                <a:latin typeface="Arial"/>
                <a:cs typeface="Arial"/>
              </a:rPr>
              <a:t>automatiquement éditée. </a:t>
            </a:r>
            <a:r>
              <a:rPr sz="2400" dirty="0">
                <a:latin typeface="Arial"/>
                <a:cs typeface="Arial"/>
              </a:rPr>
              <a:t>Si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</a:t>
            </a: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fournisseur </a:t>
            </a:r>
            <a:r>
              <a:rPr sz="2400" spc="-10" dirty="0">
                <a:latin typeface="Arial"/>
                <a:cs typeface="Arial"/>
              </a:rPr>
              <a:t>n’existe </a:t>
            </a:r>
            <a:r>
              <a:rPr sz="2400" spc="-5" dirty="0">
                <a:latin typeface="Arial"/>
                <a:cs typeface="Arial"/>
              </a:rPr>
              <a:t>pas, on peut </a:t>
            </a:r>
            <a:r>
              <a:rPr sz="2400" spc="-10" dirty="0">
                <a:latin typeface="Arial"/>
                <a:cs typeface="Arial"/>
              </a:rPr>
              <a:t>alors </a:t>
            </a:r>
            <a:r>
              <a:rPr sz="2400" spc="-5" dirty="0">
                <a:latin typeface="Arial"/>
                <a:cs typeface="Arial"/>
              </a:rPr>
              <a:t>le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créer)</a:t>
            </a:r>
          </a:p>
          <a:p>
            <a:pPr marL="756285" marR="5080" lvl="1" indent="-287020">
              <a:lnSpc>
                <a:spcPct val="100000"/>
              </a:lnSpc>
              <a:spcBef>
                <a:spcPts val="57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838200" algn="l"/>
                <a:tab pos="83883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Edition de l’inventaire. </a:t>
            </a:r>
            <a:r>
              <a:rPr sz="2400" spc="-10" dirty="0">
                <a:latin typeface="Arial"/>
                <a:cs typeface="Arial"/>
              </a:rPr>
              <a:t>Depuis </a:t>
            </a:r>
            <a:r>
              <a:rPr sz="2400" dirty="0">
                <a:latin typeface="Arial"/>
                <a:cs typeface="Arial"/>
              </a:rPr>
              <a:t>cet </a:t>
            </a:r>
            <a:r>
              <a:rPr sz="2400" spc="-5" dirty="0">
                <a:latin typeface="Arial"/>
                <a:cs typeface="Arial"/>
              </a:rPr>
              <a:t>écran,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 choix  d’imprimer l’inventaire, d’effacer un article ou d’éditer la  </a:t>
            </a:r>
            <a:r>
              <a:rPr sz="2400" dirty="0">
                <a:latin typeface="Arial"/>
                <a:cs typeface="Arial"/>
              </a:rPr>
              <a:t>fiche </a:t>
            </a:r>
            <a:r>
              <a:rPr sz="2400" spc="-5" dirty="0">
                <a:latin typeface="Arial"/>
                <a:cs typeface="Arial"/>
              </a:rPr>
              <a:t>d’un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article).</a:t>
            </a:r>
            <a:endParaRPr sz="2400" dirty="0">
              <a:latin typeface="Arial"/>
              <a:cs typeface="Arial"/>
            </a:endParaRPr>
          </a:p>
          <a:p>
            <a:pPr marL="354965" marR="880110" indent="-342900">
              <a:lnSpc>
                <a:spcPct val="100000"/>
              </a:lnSpc>
              <a:spcBef>
                <a:spcPts val="580"/>
              </a:spcBef>
            </a:pPr>
            <a:r>
              <a:rPr sz="2400" b="1" i="1" spc="-5" dirty="0">
                <a:latin typeface="Arial"/>
                <a:cs typeface="Arial"/>
              </a:rPr>
              <a:t>Modéliser cette situation par </a:t>
            </a:r>
            <a:r>
              <a:rPr sz="2400" b="1" i="1" dirty="0">
                <a:latin typeface="Arial"/>
                <a:cs typeface="Arial"/>
              </a:rPr>
              <a:t>un </a:t>
            </a:r>
            <a:r>
              <a:rPr sz="2400" b="1" i="1" spc="-5" dirty="0">
                <a:latin typeface="Arial"/>
                <a:cs typeface="Arial"/>
              </a:rPr>
              <a:t>diagramme de cas  </a:t>
            </a:r>
            <a:r>
              <a:rPr sz="2400" b="1" i="1" dirty="0">
                <a:latin typeface="Arial"/>
                <a:cs typeface="Arial"/>
              </a:rPr>
              <a:t>d’utilisation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7164" y="6045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030" y="1679503"/>
            <a:ext cx="210099" cy="10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698" y="963249"/>
            <a:ext cx="108271" cy="11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5167" y="881092"/>
            <a:ext cx="290830" cy="410209"/>
            <a:chOff x="865167" y="881092"/>
            <a:chExt cx="290830" cy="410209"/>
          </a:xfrm>
        </p:grpSpPr>
        <p:sp>
          <p:nvSpPr>
            <p:cNvPr id="6" name="object 6"/>
            <p:cNvSpPr/>
            <p:nvPr/>
          </p:nvSpPr>
          <p:spPr>
            <a:xfrm>
              <a:off x="865162" y="1135608"/>
              <a:ext cx="53975" cy="155575"/>
            </a:xfrm>
            <a:custGeom>
              <a:avLst/>
              <a:gdLst/>
              <a:ahLst/>
              <a:cxnLst/>
              <a:rect l="l" t="t" r="r" b="b"/>
              <a:pathLst>
                <a:path w="53975" h="155575">
                  <a:moveTo>
                    <a:pt x="33540" y="104724"/>
                  </a:moveTo>
                  <a:lnTo>
                    <a:pt x="32664" y="98298"/>
                  </a:lnTo>
                  <a:lnTo>
                    <a:pt x="30010" y="93713"/>
                  </a:lnTo>
                  <a:lnTo>
                    <a:pt x="25603" y="90030"/>
                  </a:lnTo>
                  <a:lnTo>
                    <a:pt x="21183" y="88188"/>
                  </a:lnTo>
                  <a:lnTo>
                    <a:pt x="15887" y="88188"/>
                  </a:lnTo>
                  <a:lnTo>
                    <a:pt x="10579" y="90944"/>
                  </a:lnTo>
                  <a:lnTo>
                    <a:pt x="7061" y="94627"/>
                  </a:lnTo>
                  <a:lnTo>
                    <a:pt x="5283" y="101053"/>
                  </a:lnTo>
                  <a:lnTo>
                    <a:pt x="0" y="138734"/>
                  </a:lnTo>
                  <a:lnTo>
                    <a:pt x="876" y="145161"/>
                  </a:lnTo>
                  <a:lnTo>
                    <a:pt x="3517" y="149745"/>
                  </a:lnTo>
                  <a:lnTo>
                    <a:pt x="7937" y="153428"/>
                  </a:lnTo>
                  <a:lnTo>
                    <a:pt x="13233" y="155270"/>
                  </a:lnTo>
                  <a:lnTo>
                    <a:pt x="17640" y="154343"/>
                  </a:lnTo>
                  <a:lnTo>
                    <a:pt x="22948" y="152501"/>
                  </a:lnTo>
                  <a:lnTo>
                    <a:pt x="26479" y="148831"/>
                  </a:lnTo>
                  <a:lnTo>
                    <a:pt x="28244" y="142392"/>
                  </a:lnTo>
                  <a:lnTo>
                    <a:pt x="33540" y="104724"/>
                  </a:lnTo>
                  <a:close/>
                </a:path>
                <a:path w="53975" h="155575">
                  <a:moveTo>
                    <a:pt x="53848" y="11010"/>
                  </a:moveTo>
                  <a:lnTo>
                    <a:pt x="51193" y="5499"/>
                  </a:lnTo>
                  <a:lnTo>
                    <a:pt x="47663" y="1828"/>
                  </a:lnTo>
                  <a:lnTo>
                    <a:pt x="42367" y="0"/>
                  </a:lnTo>
                  <a:lnTo>
                    <a:pt x="37071" y="0"/>
                  </a:lnTo>
                  <a:lnTo>
                    <a:pt x="31775" y="1828"/>
                  </a:lnTo>
                  <a:lnTo>
                    <a:pt x="28244" y="5499"/>
                  </a:lnTo>
                  <a:lnTo>
                    <a:pt x="25603" y="11938"/>
                  </a:lnTo>
                  <a:lnTo>
                    <a:pt x="17640" y="46850"/>
                  </a:lnTo>
                  <a:lnTo>
                    <a:pt x="17640" y="53276"/>
                  </a:lnTo>
                  <a:lnTo>
                    <a:pt x="20294" y="58788"/>
                  </a:lnTo>
                  <a:lnTo>
                    <a:pt x="23825" y="62458"/>
                  </a:lnTo>
                  <a:lnTo>
                    <a:pt x="29121" y="64300"/>
                  </a:lnTo>
                  <a:lnTo>
                    <a:pt x="34417" y="64300"/>
                  </a:lnTo>
                  <a:lnTo>
                    <a:pt x="39725" y="62458"/>
                  </a:lnTo>
                  <a:lnTo>
                    <a:pt x="43243" y="58788"/>
                  </a:lnTo>
                  <a:lnTo>
                    <a:pt x="45897" y="52362"/>
                  </a:lnTo>
                  <a:lnTo>
                    <a:pt x="53848" y="17449"/>
                  </a:lnTo>
                  <a:lnTo>
                    <a:pt x="53848" y="110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413" y="922433"/>
              <a:ext cx="164198" cy="1892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6441" y="881100"/>
              <a:ext cx="59690" cy="38100"/>
            </a:xfrm>
            <a:custGeom>
              <a:avLst/>
              <a:gdLst/>
              <a:ahLst/>
              <a:cxnLst/>
              <a:rect l="l" t="t" r="r" b="b"/>
              <a:pathLst>
                <a:path w="59690" h="38100">
                  <a:moveTo>
                    <a:pt x="59143" y="10109"/>
                  </a:moveTo>
                  <a:lnTo>
                    <a:pt x="53860" y="1841"/>
                  </a:lnTo>
                  <a:lnTo>
                    <a:pt x="42379" y="0"/>
                  </a:lnTo>
                  <a:lnTo>
                    <a:pt x="9715" y="10109"/>
                  </a:lnTo>
                  <a:lnTo>
                    <a:pt x="889" y="16535"/>
                  </a:lnTo>
                  <a:lnTo>
                    <a:pt x="0" y="27571"/>
                  </a:lnTo>
                  <a:lnTo>
                    <a:pt x="6184" y="35839"/>
                  </a:lnTo>
                  <a:lnTo>
                    <a:pt x="16776" y="37668"/>
                  </a:lnTo>
                  <a:lnTo>
                    <a:pt x="49441" y="27571"/>
                  </a:lnTo>
                  <a:lnTo>
                    <a:pt x="58267" y="20218"/>
                  </a:lnTo>
                  <a:lnTo>
                    <a:pt x="59143" y="10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906000" cy="6835775"/>
            <a:chOff x="0" y="0"/>
            <a:chExt cx="9906000" cy="6835775"/>
          </a:xfrm>
        </p:grpSpPr>
        <p:sp>
          <p:nvSpPr>
            <p:cNvPr id="10" name="object 10"/>
            <p:cNvSpPr/>
            <p:nvPr/>
          </p:nvSpPr>
          <p:spPr>
            <a:xfrm>
              <a:off x="504098" y="304866"/>
              <a:ext cx="653415" cy="1098550"/>
            </a:xfrm>
            <a:custGeom>
              <a:avLst/>
              <a:gdLst/>
              <a:ahLst/>
              <a:cxnLst/>
              <a:rect l="l" t="t" r="r" b="b"/>
              <a:pathLst>
                <a:path w="653415" h="1098550">
                  <a:moveTo>
                    <a:pt x="16848" y="0"/>
                  </a:moveTo>
                  <a:lnTo>
                    <a:pt x="1763" y="0"/>
                  </a:lnTo>
                  <a:lnTo>
                    <a:pt x="0" y="855534"/>
                  </a:lnTo>
                  <a:lnTo>
                    <a:pt x="653267" y="1098092"/>
                  </a:lnTo>
                  <a:lnTo>
                    <a:pt x="650612" y="233558"/>
                  </a:lnTo>
                  <a:lnTo>
                    <a:pt x="650612" y="225278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420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70" y="508956"/>
              <a:ext cx="657225" cy="1374140"/>
            </a:xfrm>
            <a:custGeom>
              <a:avLst/>
              <a:gdLst/>
              <a:ahLst/>
              <a:cxnLst/>
              <a:rect l="l" t="t" r="r" b="b"/>
              <a:pathLst>
                <a:path w="657225" h="1374139">
                  <a:moveTo>
                    <a:pt x="0" y="0"/>
                  </a:moveTo>
                  <a:lnTo>
                    <a:pt x="0" y="885734"/>
                  </a:lnTo>
                  <a:lnTo>
                    <a:pt x="119169" y="928914"/>
                  </a:lnTo>
                  <a:lnTo>
                    <a:pt x="119169" y="1048348"/>
                  </a:lnTo>
                  <a:lnTo>
                    <a:pt x="334579" y="1130118"/>
                  </a:lnTo>
                  <a:lnTo>
                    <a:pt x="334579" y="1262424"/>
                  </a:lnTo>
                  <a:lnTo>
                    <a:pt x="654141" y="1373594"/>
                  </a:lnTo>
                  <a:lnTo>
                    <a:pt x="656784" y="229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440" y="714755"/>
              <a:ext cx="709295" cy="967105"/>
            </a:xfrm>
            <a:custGeom>
              <a:avLst/>
              <a:gdLst/>
              <a:ahLst/>
              <a:cxnLst/>
              <a:rect l="l" t="t" r="r" b="b"/>
              <a:pathLst>
                <a:path w="709294" h="967105">
                  <a:moveTo>
                    <a:pt x="518185" y="247205"/>
                  </a:moveTo>
                  <a:lnTo>
                    <a:pt x="517309" y="245364"/>
                  </a:lnTo>
                  <a:lnTo>
                    <a:pt x="515670" y="242785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18185" y="247205"/>
                  </a:moveTo>
                  <a:lnTo>
                    <a:pt x="515594" y="242684"/>
                  </a:lnTo>
                  <a:lnTo>
                    <a:pt x="476707" y="174612"/>
                  </a:lnTo>
                  <a:lnTo>
                    <a:pt x="430809" y="114896"/>
                  </a:lnTo>
                  <a:lnTo>
                    <a:pt x="378714" y="66192"/>
                  </a:lnTo>
                  <a:lnTo>
                    <a:pt x="376948" y="64363"/>
                  </a:lnTo>
                  <a:lnTo>
                    <a:pt x="374307" y="62471"/>
                  </a:lnTo>
                  <a:lnTo>
                    <a:pt x="308965" y="27647"/>
                  </a:lnTo>
                  <a:lnTo>
                    <a:pt x="304571" y="25819"/>
                  </a:lnTo>
                  <a:lnTo>
                    <a:pt x="237464" y="3771"/>
                  </a:lnTo>
                  <a:lnTo>
                    <a:pt x="234823" y="2806"/>
                  </a:lnTo>
                  <a:lnTo>
                    <a:pt x="231292" y="2806"/>
                  </a:lnTo>
                  <a:lnTo>
                    <a:pt x="160667" y="0"/>
                  </a:lnTo>
                  <a:lnTo>
                    <a:pt x="158026" y="0"/>
                  </a:lnTo>
                  <a:lnTo>
                    <a:pt x="92697" y="20218"/>
                  </a:lnTo>
                  <a:lnTo>
                    <a:pt x="36195" y="71716"/>
                  </a:lnTo>
                  <a:lnTo>
                    <a:pt x="31788" y="79057"/>
                  </a:lnTo>
                  <a:lnTo>
                    <a:pt x="2654" y="138785"/>
                  </a:lnTo>
                  <a:lnTo>
                    <a:pt x="0" y="148894"/>
                  </a:lnTo>
                  <a:lnTo>
                    <a:pt x="1765" y="157162"/>
                  </a:lnTo>
                  <a:lnTo>
                    <a:pt x="7061" y="164503"/>
                  </a:lnTo>
                  <a:lnTo>
                    <a:pt x="14122" y="169100"/>
                  </a:lnTo>
                  <a:lnTo>
                    <a:pt x="22072" y="171856"/>
                  </a:lnTo>
                  <a:lnTo>
                    <a:pt x="30010" y="170929"/>
                  </a:lnTo>
                  <a:lnTo>
                    <a:pt x="37071" y="167271"/>
                  </a:lnTo>
                  <a:lnTo>
                    <a:pt x="43256" y="158991"/>
                  </a:lnTo>
                  <a:lnTo>
                    <a:pt x="68795" y="106629"/>
                  </a:lnTo>
                  <a:lnTo>
                    <a:pt x="69557" y="105079"/>
                  </a:lnTo>
                  <a:lnTo>
                    <a:pt x="109118" y="66192"/>
                  </a:lnTo>
                  <a:lnTo>
                    <a:pt x="111010" y="64338"/>
                  </a:lnTo>
                  <a:lnTo>
                    <a:pt x="163385" y="47967"/>
                  </a:lnTo>
                  <a:lnTo>
                    <a:pt x="227228" y="50380"/>
                  </a:lnTo>
                  <a:lnTo>
                    <a:pt x="289674" y="70891"/>
                  </a:lnTo>
                  <a:lnTo>
                    <a:pt x="352056" y="104241"/>
                  </a:lnTo>
                  <a:lnTo>
                    <a:pt x="396316" y="145376"/>
                  </a:lnTo>
                  <a:lnTo>
                    <a:pt x="438937" y="200393"/>
                  </a:lnTo>
                  <a:lnTo>
                    <a:pt x="474078" y="261886"/>
                  </a:lnTo>
                  <a:lnTo>
                    <a:pt x="518185" y="247205"/>
                  </a:lnTo>
                  <a:close/>
                </a:path>
                <a:path w="709294" h="967105">
                  <a:moveTo>
                    <a:pt x="565861" y="506285"/>
                  </a:moveTo>
                  <a:lnTo>
                    <a:pt x="560565" y="410743"/>
                  </a:lnTo>
                  <a:lnTo>
                    <a:pt x="541147" y="323456"/>
                  </a:lnTo>
                  <a:lnTo>
                    <a:pt x="541147" y="320700"/>
                  </a:lnTo>
                  <a:lnTo>
                    <a:pt x="518185" y="247205"/>
                  </a:lnTo>
                  <a:lnTo>
                    <a:pt x="474078" y="261899"/>
                  </a:lnTo>
                  <a:lnTo>
                    <a:pt x="497001" y="335394"/>
                  </a:lnTo>
                  <a:lnTo>
                    <a:pt x="497001" y="332638"/>
                  </a:lnTo>
                  <a:lnTo>
                    <a:pt x="514705" y="412572"/>
                  </a:lnTo>
                  <a:lnTo>
                    <a:pt x="519963" y="507212"/>
                  </a:lnTo>
                  <a:lnTo>
                    <a:pt x="519963" y="725868"/>
                  </a:lnTo>
                  <a:lnTo>
                    <a:pt x="521728" y="735977"/>
                  </a:lnTo>
                  <a:lnTo>
                    <a:pt x="527024" y="743331"/>
                  </a:lnTo>
                  <a:lnTo>
                    <a:pt x="534085" y="747928"/>
                  </a:lnTo>
                  <a:lnTo>
                    <a:pt x="542912" y="748842"/>
                  </a:lnTo>
                  <a:lnTo>
                    <a:pt x="551738" y="747928"/>
                  </a:lnTo>
                  <a:lnTo>
                    <a:pt x="558800" y="743331"/>
                  </a:lnTo>
                  <a:lnTo>
                    <a:pt x="564108" y="735977"/>
                  </a:lnTo>
                  <a:lnTo>
                    <a:pt x="565861" y="725868"/>
                  </a:lnTo>
                  <a:lnTo>
                    <a:pt x="565861" y="506285"/>
                  </a:lnTo>
                  <a:close/>
                </a:path>
                <a:path w="709294" h="967105">
                  <a:moveTo>
                    <a:pt x="708875" y="940866"/>
                  </a:moveTo>
                  <a:lnTo>
                    <a:pt x="440512" y="833374"/>
                  </a:lnTo>
                  <a:lnTo>
                    <a:pt x="429920" y="832446"/>
                  </a:lnTo>
                  <a:lnTo>
                    <a:pt x="421970" y="835215"/>
                  </a:lnTo>
                  <a:lnTo>
                    <a:pt x="415785" y="841641"/>
                  </a:lnTo>
                  <a:lnTo>
                    <a:pt x="411378" y="848982"/>
                  </a:lnTo>
                  <a:lnTo>
                    <a:pt x="410489" y="858177"/>
                  </a:lnTo>
                  <a:lnTo>
                    <a:pt x="412267" y="867359"/>
                  </a:lnTo>
                  <a:lnTo>
                    <a:pt x="417563" y="874712"/>
                  </a:lnTo>
                  <a:lnTo>
                    <a:pt x="426389" y="879309"/>
                  </a:lnTo>
                  <a:lnTo>
                    <a:pt x="678865" y="965669"/>
                  </a:lnTo>
                  <a:lnTo>
                    <a:pt x="689457" y="966597"/>
                  </a:lnTo>
                  <a:lnTo>
                    <a:pt x="697407" y="963828"/>
                  </a:lnTo>
                  <a:lnTo>
                    <a:pt x="703580" y="957402"/>
                  </a:lnTo>
                  <a:lnTo>
                    <a:pt x="707986" y="949134"/>
                  </a:lnTo>
                  <a:lnTo>
                    <a:pt x="708875" y="94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906000" cy="68357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0994" y="6456375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37716" y="432921"/>
            <a:ext cx="248671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/>
              <a:t>Historiqu</a:t>
            </a:r>
            <a:r>
              <a:rPr lang="fr-FR" spc="-5" dirty="0"/>
              <a:t>e</a:t>
            </a:r>
            <a:endParaRPr spc="-5" dirty="0"/>
          </a:p>
        </p:txBody>
      </p:sp>
      <p:grpSp>
        <p:nvGrpSpPr>
          <p:cNvPr id="15" name="object 15"/>
          <p:cNvGrpSpPr/>
          <p:nvPr/>
        </p:nvGrpSpPr>
        <p:grpSpPr>
          <a:xfrm>
            <a:off x="1059180" y="1595627"/>
            <a:ext cx="7790815" cy="734695"/>
            <a:chOff x="1059180" y="1595627"/>
            <a:chExt cx="7790815" cy="734695"/>
          </a:xfrm>
        </p:grpSpPr>
        <p:sp>
          <p:nvSpPr>
            <p:cNvPr id="16" name="object 16"/>
            <p:cNvSpPr/>
            <p:nvPr/>
          </p:nvSpPr>
          <p:spPr>
            <a:xfrm>
              <a:off x="1059180" y="1595627"/>
              <a:ext cx="3473196" cy="461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6088" y="2010155"/>
              <a:ext cx="390144" cy="316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4980" y="1909571"/>
              <a:ext cx="5181600" cy="4206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2156" y="1909571"/>
              <a:ext cx="740664" cy="420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5451" y="1909571"/>
              <a:ext cx="1804416" cy="420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10996" y="2446020"/>
            <a:ext cx="7638415" cy="2807335"/>
            <a:chOff x="1110996" y="2446020"/>
            <a:chExt cx="7638415" cy="2807335"/>
          </a:xfrm>
        </p:grpSpPr>
        <p:sp>
          <p:nvSpPr>
            <p:cNvPr id="22" name="object 22"/>
            <p:cNvSpPr/>
            <p:nvPr/>
          </p:nvSpPr>
          <p:spPr>
            <a:xfrm>
              <a:off x="1110996" y="2555748"/>
              <a:ext cx="426720" cy="3474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02080" y="2446020"/>
              <a:ext cx="7347204" cy="4617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02080" y="2747772"/>
              <a:ext cx="1712976" cy="4617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6088" y="3250692"/>
              <a:ext cx="390144" cy="3230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4980" y="3150108"/>
              <a:ext cx="1400556" cy="4267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01112" y="3150108"/>
              <a:ext cx="925067" cy="4267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48812" y="3150108"/>
              <a:ext cx="696467" cy="4267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00856" y="3150108"/>
              <a:ext cx="1037844" cy="4267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1331" y="3150108"/>
              <a:ext cx="1066800" cy="4267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7048" y="3116580"/>
              <a:ext cx="470915" cy="4617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45252" y="3150108"/>
              <a:ext cx="996696" cy="4267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6088" y="3592068"/>
              <a:ext cx="390144" cy="316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4980" y="3491484"/>
              <a:ext cx="3203447" cy="4206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04004" y="3491484"/>
              <a:ext cx="1591055" cy="42062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7692" y="3491484"/>
              <a:ext cx="1082039" cy="42062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6088" y="3927348"/>
              <a:ext cx="390144" cy="316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44980" y="3826764"/>
              <a:ext cx="2555747" cy="4206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6303" y="3826764"/>
              <a:ext cx="768096" cy="4206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48555" y="3826764"/>
              <a:ext cx="2238755" cy="42062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66088" y="4262627"/>
              <a:ext cx="390144" cy="316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44980" y="4162044"/>
              <a:ext cx="3034284" cy="4206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34840" y="4162044"/>
              <a:ext cx="954024" cy="4206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11496" y="4162044"/>
              <a:ext cx="838200" cy="4206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05272" y="4162044"/>
              <a:ext cx="1307592" cy="42062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35496" y="4162044"/>
              <a:ext cx="1082040" cy="4206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66088" y="4597908"/>
              <a:ext cx="390144" cy="316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44980" y="4497324"/>
              <a:ext cx="1752599" cy="42062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53156" y="4497324"/>
              <a:ext cx="1208532" cy="42062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84319" y="4497324"/>
              <a:ext cx="838200" cy="4206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78096" y="4497324"/>
              <a:ext cx="1037844" cy="42062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40096" y="4497324"/>
              <a:ext cx="1082039" cy="4206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66088" y="4933188"/>
              <a:ext cx="390144" cy="3169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44980" y="4832604"/>
              <a:ext cx="781812" cy="42062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221130" y="1667382"/>
            <a:ext cx="7457440" cy="3559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5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Début des années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1990</a:t>
            </a:r>
            <a:endParaRPr sz="2200">
              <a:latin typeface="Arial"/>
              <a:cs typeface="Arial"/>
            </a:endParaRPr>
          </a:p>
          <a:p>
            <a:pPr marL="682625" indent="-326390">
              <a:lnSpc>
                <a:spcPts val="2285"/>
              </a:lnSpc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les premiers processus de développement </a:t>
            </a:r>
            <a:r>
              <a:rPr sz="2000" b="1" dirty="0">
                <a:latin typeface="Arial"/>
                <a:cs typeface="Arial"/>
              </a:rPr>
              <a:t>OO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apparaissent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54965" marR="209550" indent="-342900">
              <a:lnSpc>
                <a:spcPts val="2380"/>
              </a:lnSpc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Arial"/>
                <a:cs typeface="Arial"/>
              </a:rPr>
              <a:t>Entre 1990 et 1994 : Plus de 50 méthodes objet sont  apparues:</a:t>
            </a:r>
            <a:endParaRPr sz="22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25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méthode </a:t>
            </a:r>
            <a:r>
              <a:rPr sz="2000" b="1" dirty="0">
                <a:latin typeface="Arial"/>
                <a:cs typeface="Arial"/>
              </a:rPr>
              <a:t>OOD </a:t>
            </a:r>
            <a:r>
              <a:rPr sz="2000" dirty="0">
                <a:latin typeface="Arial"/>
                <a:cs typeface="Arial"/>
              </a:rPr>
              <a:t>de Grady Booch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(</a:t>
            </a:r>
            <a:r>
              <a:rPr sz="2000" dirty="0">
                <a:latin typeface="Arial"/>
                <a:cs typeface="Arial"/>
              </a:rPr>
              <a:t>1991)</a:t>
            </a:r>
            <a:endParaRPr sz="20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5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méthode OMT de James Rumbaugh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(1991)</a:t>
            </a:r>
            <a:endParaRPr sz="20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4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méthode OOSE de </a:t>
            </a:r>
            <a:r>
              <a:rPr sz="2000" spc="-5" dirty="0">
                <a:latin typeface="Arial"/>
                <a:cs typeface="Arial"/>
              </a:rPr>
              <a:t>Ivar </a:t>
            </a:r>
            <a:r>
              <a:rPr sz="2000" dirty="0">
                <a:latin typeface="Arial"/>
                <a:cs typeface="Arial"/>
              </a:rPr>
              <a:t>Jacobson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(1991)</a:t>
            </a:r>
            <a:endParaRPr sz="20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4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méthode OOA/OOD de Coad and Yourdon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(1992)</a:t>
            </a:r>
            <a:endParaRPr sz="20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4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dirty="0">
                <a:latin typeface="Arial"/>
                <a:cs typeface="Arial"/>
              </a:rPr>
              <a:t>méthode de Schlaer and Mellor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(1992)</a:t>
            </a:r>
            <a:endParaRPr sz="2000">
              <a:latin typeface="Arial"/>
              <a:cs typeface="Arial"/>
            </a:endParaRPr>
          </a:p>
          <a:p>
            <a:pPr marL="682625" lvl="1" indent="-326390">
              <a:lnSpc>
                <a:spcPct val="100000"/>
              </a:lnSpc>
              <a:spcBef>
                <a:spcPts val="240"/>
              </a:spcBef>
              <a:buClr>
                <a:srgbClr val="114FFA"/>
              </a:buClr>
              <a:buSzPct val="75000"/>
              <a:buFont typeface="Wingdings"/>
              <a:buChar char=""/>
              <a:tabLst>
                <a:tab pos="682625" algn="l"/>
                <a:tab pos="683260" algn="l"/>
              </a:tabLst>
            </a:pP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19200" y="164591"/>
            <a:ext cx="77724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5" dirty="0"/>
              <a:t>Grady </a:t>
            </a:r>
            <a:r>
              <a:rPr sz="4600" spc="-10" dirty="0"/>
              <a:t>Booch </a:t>
            </a:r>
            <a:r>
              <a:rPr sz="4600" spc="-5" dirty="0"/>
              <a:t>et</a:t>
            </a:r>
            <a:r>
              <a:rPr sz="4600" spc="-40" dirty="0"/>
              <a:t> </a:t>
            </a:r>
            <a:r>
              <a:rPr sz="4600" spc="-5" dirty="0"/>
              <a:t>OOD</a:t>
            </a:r>
            <a:endParaRPr sz="4600" dirty="0"/>
          </a:p>
        </p:txBody>
      </p:sp>
      <p:sp>
        <p:nvSpPr>
          <p:cNvPr id="14" name="object 14"/>
          <p:cNvSpPr/>
          <p:nvPr/>
        </p:nvSpPr>
        <p:spPr>
          <a:xfrm>
            <a:off x="3225800" y="4581525"/>
            <a:ext cx="4176776" cy="2009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3795" y="1438478"/>
            <a:ext cx="8561705" cy="2987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Description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"/>
              <a:cs typeface="Arial"/>
            </a:endParaRPr>
          </a:p>
          <a:p>
            <a:pPr marL="512445" indent="-343535">
              <a:lnSpc>
                <a:spcPct val="100000"/>
              </a:lnSpc>
              <a:spcBef>
                <a:spcPts val="5"/>
              </a:spcBef>
              <a:buClr>
                <a:srgbClr val="00AD00"/>
              </a:buClr>
              <a:buFont typeface="Wingdings"/>
              <a:buChar char=""/>
              <a:tabLst>
                <a:tab pos="512445" algn="l"/>
                <a:tab pos="513080" algn="l"/>
              </a:tabLst>
            </a:pPr>
            <a:r>
              <a:rPr sz="2200" b="1" spc="-10" dirty="0">
                <a:solidFill>
                  <a:srgbClr val="C85F5F"/>
                </a:solidFill>
                <a:latin typeface="Arial"/>
                <a:cs typeface="Arial"/>
              </a:rPr>
              <a:t>OOD </a:t>
            </a:r>
            <a:r>
              <a:rPr sz="2200" spc="-5" dirty="0">
                <a:latin typeface="Arial"/>
                <a:cs typeface="Arial"/>
              </a:rPr>
              <a:t>signifie « Object Oriented Design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».</a:t>
            </a:r>
            <a:endParaRPr sz="2200" dirty="0">
              <a:latin typeface="Arial"/>
              <a:cs typeface="Arial"/>
            </a:endParaRPr>
          </a:p>
          <a:p>
            <a:pPr marL="512445" marR="6350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513080" algn="l"/>
              </a:tabLst>
            </a:pPr>
            <a:r>
              <a:rPr sz="2200" spc="-5" dirty="0">
                <a:latin typeface="Arial"/>
                <a:cs typeface="Arial"/>
              </a:rPr>
              <a:t>Cette méthode a été créée en </a:t>
            </a: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1993 </a:t>
            </a:r>
            <a:r>
              <a:rPr sz="2200" spc="-5" dirty="0">
                <a:latin typeface="Arial"/>
                <a:cs typeface="Arial"/>
              </a:rPr>
              <a:t>par Grady Booch, alors qu’il  travaillait chez General Electric pour faciliter la phase de  conception orientée objet des gros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projets.</a:t>
            </a:r>
            <a:endParaRPr sz="2200" dirty="0">
              <a:latin typeface="Arial"/>
              <a:cs typeface="Arial"/>
            </a:endParaRPr>
          </a:p>
          <a:p>
            <a:pPr marL="512445" marR="5080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513080" algn="l"/>
              </a:tabLst>
            </a:pPr>
            <a:r>
              <a:rPr sz="2200" spc="-5" dirty="0">
                <a:latin typeface="Arial"/>
                <a:cs typeface="Arial"/>
              </a:rPr>
              <a:t>Cette méthode </a:t>
            </a:r>
            <a:r>
              <a:rPr sz="2200" dirty="0">
                <a:latin typeface="Arial"/>
                <a:cs typeface="Arial"/>
              </a:rPr>
              <a:t>propose </a:t>
            </a:r>
            <a:r>
              <a:rPr sz="2200" spc="-5" dirty="0">
                <a:latin typeface="Arial"/>
                <a:cs typeface="Arial"/>
              </a:rPr>
              <a:t>des vues logiques et physiques du  système.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45819" y="327405"/>
            <a:ext cx="652658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Ivar Jacobson et</a:t>
            </a:r>
            <a:r>
              <a:rPr spc="-15" dirty="0"/>
              <a:t> </a:t>
            </a:r>
            <a:r>
              <a:rPr spc="-5" dirty="0"/>
              <a:t>OOSE</a:t>
            </a:r>
          </a:p>
        </p:txBody>
      </p:sp>
      <p:sp>
        <p:nvSpPr>
          <p:cNvPr id="15" name="object 15"/>
          <p:cNvSpPr/>
          <p:nvPr/>
        </p:nvSpPr>
        <p:spPr>
          <a:xfrm>
            <a:off x="4484751" y="4292600"/>
            <a:ext cx="2043049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3795" y="1799081"/>
            <a:ext cx="8559800" cy="2181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Description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512445" indent="-343535">
              <a:lnSpc>
                <a:spcPct val="100000"/>
              </a:lnSpc>
              <a:buClr>
                <a:srgbClr val="00AD00"/>
              </a:buClr>
              <a:buFont typeface="Wingdings"/>
              <a:buChar char=""/>
              <a:tabLst>
                <a:tab pos="512445" algn="l"/>
                <a:tab pos="513080" algn="l"/>
              </a:tabLst>
            </a:pP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OOSE </a:t>
            </a:r>
            <a:r>
              <a:rPr sz="2200" spc="-5" dirty="0">
                <a:latin typeface="Arial"/>
                <a:cs typeface="Arial"/>
              </a:rPr>
              <a:t>signifie « Object Oriented Software Engineering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».</a:t>
            </a:r>
            <a:endParaRPr sz="2200">
              <a:latin typeface="Arial"/>
              <a:cs typeface="Arial"/>
            </a:endParaRPr>
          </a:p>
          <a:p>
            <a:pPr marL="512445" marR="5080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513080" algn="l"/>
              </a:tabLst>
            </a:pPr>
            <a:r>
              <a:rPr sz="2200" spc="-5" dirty="0">
                <a:latin typeface="Arial"/>
                <a:cs typeface="Arial"/>
              </a:rPr>
              <a:t>Cette méthode, créée en </a:t>
            </a: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1995 </a:t>
            </a:r>
            <a:r>
              <a:rPr sz="2200" spc="-5" dirty="0">
                <a:latin typeface="Arial"/>
                <a:cs typeface="Arial"/>
              </a:rPr>
              <a:t>par </a:t>
            </a:r>
            <a:r>
              <a:rPr sz="2200" dirty="0">
                <a:latin typeface="Arial"/>
                <a:cs typeface="Arial"/>
              </a:rPr>
              <a:t>Ivar </a:t>
            </a:r>
            <a:r>
              <a:rPr sz="2200" spc="-5" dirty="0">
                <a:latin typeface="Arial"/>
                <a:cs typeface="Arial"/>
              </a:rPr>
              <a:t>Jacobson dans le cadre  de ses activités chez Ericsson, introduit la notion de </a:t>
            </a:r>
            <a:r>
              <a:rPr sz="2200" i="1" dirty="0">
                <a:latin typeface="Arial"/>
                <a:cs typeface="Arial"/>
              </a:rPr>
              <a:t>use-cases  </a:t>
            </a:r>
            <a:r>
              <a:rPr sz="2200" spc="-5" dirty="0">
                <a:latin typeface="Arial"/>
                <a:cs typeface="Arial"/>
              </a:rPr>
              <a:t>(cas d’utilisation).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71600" y="268731"/>
            <a:ext cx="678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John </a:t>
            </a:r>
            <a:r>
              <a:rPr dirty="0"/>
              <a:t>Rumbaugh et</a:t>
            </a:r>
            <a:r>
              <a:rPr spc="-95" dirty="0"/>
              <a:t> </a:t>
            </a:r>
            <a:r>
              <a:rPr spc="-5" dirty="0"/>
              <a:t>OMT</a:t>
            </a:r>
          </a:p>
        </p:txBody>
      </p:sp>
      <p:sp>
        <p:nvSpPr>
          <p:cNvPr id="14" name="object 14"/>
          <p:cNvSpPr/>
          <p:nvPr/>
        </p:nvSpPr>
        <p:spPr>
          <a:xfrm>
            <a:off x="4378325" y="4941949"/>
            <a:ext cx="2043176" cy="1811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10767" y="1456181"/>
            <a:ext cx="8404225" cy="305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Description</a:t>
            </a:r>
            <a:endParaRPr sz="2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0"/>
              </a:spcBef>
              <a:buClr>
                <a:srgbClr val="00AD00"/>
              </a:buClr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200" b="1" spc="-10" dirty="0">
                <a:solidFill>
                  <a:srgbClr val="C85F5F"/>
                </a:solidFill>
                <a:latin typeface="Arial"/>
                <a:cs typeface="Arial"/>
              </a:rPr>
              <a:t>OMT </a:t>
            </a:r>
            <a:r>
              <a:rPr sz="2200" spc="-5" dirty="0">
                <a:latin typeface="Arial"/>
                <a:cs typeface="Arial"/>
              </a:rPr>
              <a:t>est l’acronyme de « Object Modeling </a:t>
            </a:r>
            <a:r>
              <a:rPr sz="2200" spc="-30" dirty="0">
                <a:latin typeface="Arial"/>
                <a:cs typeface="Arial"/>
              </a:rPr>
              <a:t>Technique</a:t>
            </a:r>
            <a:r>
              <a:rPr sz="2200" spc="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».</a:t>
            </a:r>
            <a:endParaRPr sz="22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John Rumbaugh a créé cette méthode en </a:t>
            </a:r>
            <a:r>
              <a:rPr sz="2200" b="1" spc="-5" dirty="0">
                <a:solidFill>
                  <a:srgbClr val="C85F5F"/>
                </a:solidFill>
                <a:latin typeface="Arial"/>
                <a:cs typeface="Arial"/>
              </a:rPr>
              <a:t>1996 </a:t>
            </a:r>
            <a:r>
              <a:rPr sz="2200" spc="-5" dirty="0">
                <a:latin typeface="Arial"/>
                <a:cs typeface="Arial"/>
              </a:rPr>
              <a:t>et a  commercialisé un logiciel appelé </a:t>
            </a:r>
            <a:r>
              <a:rPr sz="2200" b="1" dirty="0">
                <a:solidFill>
                  <a:srgbClr val="C85F5F"/>
                </a:solidFill>
                <a:latin typeface="Arial"/>
                <a:cs typeface="Arial"/>
              </a:rPr>
              <a:t>Rational Rose </a:t>
            </a:r>
            <a:r>
              <a:rPr sz="2200" spc="-5" dirty="0">
                <a:latin typeface="Arial"/>
                <a:cs typeface="Arial"/>
              </a:rPr>
              <a:t>(de la </a:t>
            </a:r>
            <a:r>
              <a:rPr sz="2200" dirty="0">
                <a:latin typeface="Arial"/>
                <a:cs typeface="Arial"/>
              </a:rPr>
              <a:t>société  </a:t>
            </a:r>
            <a:r>
              <a:rPr sz="2200" spc="-5" dirty="0">
                <a:latin typeface="Arial"/>
                <a:cs typeface="Arial"/>
              </a:rPr>
              <a:t>Rational Rose Software) qui est </a:t>
            </a:r>
            <a:r>
              <a:rPr sz="2200" dirty="0">
                <a:latin typeface="Arial"/>
                <a:cs typeface="Arial"/>
              </a:rPr>
              <a:t>une référence </a:t>
            </a:r>
            <a:r>
              <a:rPr sz="2200" spc="-5" dirty="0">
                <a:latin typeface="Arial"/>
                <a:cs typeface="Arial"/>
              </a:rPr>
              <a:t>dans le domaine  de la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modélisation.</a:t>
            </a:r>
            <a:endParaRPr sz="2200" dirty="0">
              <a:latin typeface="Arial"/>
              <a:cs typeface="Arial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1320"/>
              </a:spcBef>
              <a:buClr>
                <a:srgbClr val="00AD00"/>
              </a:buClr>
              <a:buFont typeface="Wingdings"/>
              <a:buChar char=""/>
              <a:tabLst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Cette méthode propose des vues statiques, </a:t>
            </a:r>
            <a:r>
              <a:rPr sz="2200" dirty="0">
                <a:latin typeface="Arial"/>
                <a:cs typeface="Arial"/>
              </a:rPr>
              <a:t>dynamiques </a:t>
            </a:r>
            <a:r>
              <a:rPr sz="2200" spc="-5" dirty="0">
                <a:latin typeface="Arial"/>
                <a:cs typeface="Arial"/>
              </a:rPr>
              <a:t>et  fonctionnelles d’un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système.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507" y="6045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0994" y="6456375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98194" y="168909"/>
            <a:ext cx="2296922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Historique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316991" y="1110431"/>
            <a:ext cx="8284209" cy="534761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dirty="0">
                <a:latin typeface="Arial"/>
                <a:cs typeface="Arial"/>
              </a:rPr>
              <a:t>Fin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1994</a:t>
            </a:r>
            <a:endParaRPr sz="2000" dirty="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G. Booch rejoint J. Rumbaugh chez Rational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Software</a:t>
            </a:r>
          </a:p>
          <a:p>
            <a:pPr marL="423545" indent="-411480">
              <a:lnSpc>
                <a:spcPct val="10000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423545" algn="l"/>
                <a:tab pos="424180" algn="l"/>
              </a:tabLst>
            </a:pPr>
            <a:r>
              <a:rPr sz="2000" b="1" dirty="0">
                <a:latin typeface="Arial"/>
                <a:cs typeface="Arial"/>
              </a:rPr>
              <a:t>OMT + OOD </a:t>
            </a:r>
            <a:r>
              <a:rPr sz="2000" b="1" spc="5" dirty="0">
                <a:latin typeface="Wingdings"/>
                <a:cs typeface="Arial" panose="020B0604020202020204" pitchFamily="34" charset="0"/>
              </a:rPr>
              <a:t>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Unified Method </a:t>
            </a:r>
            <a:r>
              <a:rPr sz="2000" b="1" i="1" dirty="0">
                <a:latin typeface="Arial"/>
                <a:cs typeface="Arial"/>
              </a:rPr>
              <a:t>(oct</a:t>
            </a:r>
            <a:r>
              <a:rPr sz="2000" b="1" i="1" spc="-1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1995)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latin typeface="Arial"/>
                <a:cs typeface="Arial"/>
              </a:rPr>
              <a:t>Fin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1995</a:t>
            </a:r>
            <a:endParaRPr sz="2000" dirty="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I. Jacobson les rejoint chez Rational</a:t>
            </a:r>
            <a:r>
              <a:rPr sz="24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54965" indent="-342900">
              <a:lnSpc>
                <a:spcPct val="10000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Unified Method + OOSE </a:t>
            </a:r>
            <a:r>
              <a:rPr sz="2000" b="1" dirty="0">
                <a:latin typeface="Wingdings"/>
                <a:cs typeface="Arial" panose="020B0604020202020204" pitchFamily="34" charset="0"/>
              </a:rPr>
              <a:t>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UML 0.9 </a:t>
            </a:r>
            <a:r>
              <a:rPr sz="2000" b="1" i="1" dirty="0">
                <a:latin typeface="Arial"/>
                <a:cs typeface="Arial"/>
              </a:rPr>
              <a:t>(juin</a:t>
            </a:r>
            <a:r>
              <a:rPr sz="2000" b="1" i="1" spc="-10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1996)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latin typeface="Arial"/>
                <a:cs typeface="Arial"/>
              </a:rPr>
              <a:t>Début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1997</a:t>
            </a:r>
            <a:endParaRPr sz="2000" dirty="0">
              <a:latin typeface="Arial"/>
              <a:cs typeface="Arial"/>
            </a:endParaRPr>
          </a:p>
          <a:p>
            <a:pPr marL="354965" marR="241935" indent="-342900">
              <a:lnSpc>
                <a:spcPts val="2160"/>
              </a:lnSpc>
              <a:spcBef>
                <a:spcPts val="515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Partenaires </a:t>
            </a:r>
            <a:r>
              <a:rPr sz="2400" spc="-5" dirty="0">
                <a:latin typeface="Arial"/>
                <a:cs typeface="Arial"/>
              </a:rPr>
              <a:t>divers </a:t>
            </a:r>
            <a:r>
              <a:rPr sz="2400" dirty="0">
                <a:latin typeface="Arial"/>
                <a:cs typeface="Arial"/>
              </a:rPr>
              <a:t>: Microsoft, Oracle, IBM, HP et autres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leaders  collaborent</a:t>
            </a:r>
          </a:p>
          <a:p>
            <a:pPr marL="562610" indent="-550545">
              <a:lnSpc>
                <a:spcPct val="100000"/>
              </a:lnSpc>
              <a:spcBef>
                <a:spcPts val="209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562610" algn="l"/>
                <a:tab pos="563245" algn="l"/>
              </a:tabLst>
            </a:pPr>
            <a:r>
              <a:rPr sz="2000" b="1" dirty="0">
                <a:latin typeface="Wingdings"/>
                <a:cs typeface="Arial" panose="020B0604020202020204" pitchFamily="34" charset="0"/>
              </a:rPr>
              <a:t>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UML 1.0 </a:t>
            </a:r>
            <a:r>
              <a:rPr sz="2000" b="1" i="1" dirty="0">
                <a:latin typeface="Arial"/>
                <a:cs typeface="Arial"/>
              </a:rPr>
              <a:t>(jan</a:t>
            </a:r>
            <a:r>
              <a:rPr sz="2000" b="1" i="1" spc="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1997)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latin typeface="Arial"/>
                <a:cs typeface="Arial"/>
              </a:rPr>
              <a:t>Fin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1997</a:t>
            </a:r>
            <a:endParaRPr sz="2000" dirty="0">
              <a:latin typeface="Arial"/>
              <a:cs typeface="Arial"/>
            </a:endParaRPr>
          </a:p>
          <a:p>
            <a:pPr marL="354965" indent="-342900">
              <a:lnSpc>
                <a:spcPts val="228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l’OMG (Object Management Group) </a:t>
            </a:r>
            <a:r>
              <a:rPr sz="2400" spc="-5" dirty="0">
                <a:latin typeface="Arial"/>
                <a:cs typeface="Arial"/>
              </a:rPr>
              <a:t>retient </a:t>
            </a:r>
            <a:r>
              <a:rPr sz="2400" dirty="0">
                <a:latin typeface="Arial"/>
                <a:cs typeface="Arial"/>
              </a:rPr>
              <a:t>UML </a:t>
            </a:r>
            <a:r>
              <a:rPr sz="2400" spc="-5" dirty="0">
                <a:latin typeface="Arial"/>
                <a:cs typeface="Arial"/>
              </a:rPr>
              <a:t>1.1 </a:t>
            </a:r>
            <a:r>
              <a:rPr sz="2400" spc="-5" dirty="0" err="1">
                <a:latin typeface="Arial"/>
                <a:cs typeface="Arial"/>
              </a:rPr>
              <a:t>comme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norme</a:t>
            </a:r>
            <a:r>
              <a:rPr lang="fr-FR" sz="24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modélisation</a:t>
            </a:r>
            <a:endParaRPr lang="fr-FR" sz="2400" dirty="0">
              <a:latin typeface="Arial"/>
              <a:cs typeface="Arial"/>
            </a:endParaRPr>
          </a:p>
          <a:p>
            <a:pPr marL="354965" indent="-342900">
              <a:lnSpc>
                <a:spcPts val="228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endParaRPr lang="fr-FR" sz="2400" spc="-10" dirty="0">
              <a:latin typeface="Arial"/>
              <a:cs typeface="Arial"/>
            </a:endParaRPr>
          </a:p>
          <a:p>
            <a:pPr marL="354965" indent="-342900">
              <a:lnSpc>
                <a:spcPts val="2280"/>
              </a:lnSpc>
              <a:spcBef>
                <a:spcPts val="240"/>
              </a:spcBef>
              <a:buClr>
                <a:srgbClr val="FB0028"/>
              </a:buClr>
              <a:buSzPct val="75000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lang="fr-FR" sz="2400" spc="-10" dirty="0">
                <a:latin typeface="LM Sans 10"/>
                <a:cs typeface="LM Sans 10"/>
              </a:rPr>
              <a:t>Version </a:t>
            </a:r>
            <a:r>
              <a:rPr lang="fr-FR" sz="2400" spc="-5" dirty="0">
                <a:latin typeface="LM Sans 10"/>
                <a:cs typeface="LM Sans 10"/>
              </a:rPr>
              <a:t>2.0 en </a:t>
            </a:r>
            <a:r>
              <a:rPr lang="fr-FR" sz="2400" spc="-10" dirty="0">
                <a:latin typeface="LM Sans 10"/>
                <a:cs typeface="LM Sans 10"/>
              </a:rPr>
              <a:t>septembre </a:t>
            </a:r>
            <a:r>
              <a:rPr lang="fr-FR" sz="2400" spc="-5" dirty="0">
                <a:latin typeface="LM Sans 10"/>
                <a:cs typeface="LM Sans 10"/>
              </a:rPr>
              <a:t>2004, </a:t>
            </a:r>
            <a:r>
              <a:rPr lang="fr-FR" sz="2400" spc="-10" dirty="0">
                <a:latin typeface="LM Sans 10"/>
                <a:cs typeface="LM Sans 10"/>
              </a:rPr>
              <a:t>Version </a:t>
            </a:r>
            <a:r>
              <a:rPr lang="fr-FR" sz="2400" spc="-5" dirty="0">
                <a:latin typeface="LM Sans 10"/>
                <a:cs typeface="LM Sans 10"/>
              </a:rPr>
              <a:t>2.4.1 en </a:t>
            </a:r>
            <a:r>
              <a:rPr lang="fr-FR" sz="2400" spc="-105" dirty="0" err="1">
                <a:latin typeface="LM Sans 10"/>
                <a:cs typeface="LM Sans 10"/>
              </a:rPr>
              <a:t>aouˆt</a:t>
            </a:r>
            <a:r>
              <a:rPr lang="fr-FR" sz="2400" spc="55" dirty="0">
                <a:latin typeface="LM Sans 10"/>
                <a:cs typeface="LM Sans 10"/>
              </a:rPr>
              <a:t> </a:t>
            </a:r>
            <a:r>
              <a:rPr lang="fr-FR" sz="2400" spc="-5" dirty="0">
                <a:latin typeface="LM Sans 10"/>
                <a:cs typeface="LM Sans 10"/>
              </a:rPr>
              <a:t>2011.</a:t>
            </a:r>
            <a:endParaRPr lang="fr-FR" sz="2400" dirty="0">
              <a:latin typeface="LM Sans 10"/>
              <a:cs typeface="LM Sans 10"/>
            </a:endParaRPr>
          </a:p>
          <a:p>
            <a:pPr marL="12065">
              <a:lnSpc>
                <a:spcPts val="2280"/>
              </a:lnSpc>
              <a:spcBef>
                <a:spcPts val="240"/>
              </a:spcBef>
              <a:buClr>
                <a:srgbClr val="FB0028"/>
              </a:buClr>
              <a:buSzPct val="75000"/>
              <a:tabLst>
                <a:tab pos="354965" algn="l"/>
                <a:tab pos="3556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162</TotalTime>
  <Words>1474</Words>
  <Application>Microsoft Office PowerPoint</Application>
  <PresentationFormat>Format A4 (210 x 297 mm)</PresentationFormat>
  <Paragraphs>228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Century Gothic</vt:lpstr>
      <vt:lpstr>LM Sans 10</vt:lpstr>
      <vt:lpstr>Times New Roman</vt:lpstr>
      <vt:lpstr>Trebuchet MS</vt:lpstr>
      <vt:lpstr>Wingdings</vt:lpstr>
      <vt:lpstr>Wingdings 3</vt:lpstr>
      <vt:lpstr>Brin</vt:lpstr>
      <vt:lpstr>Modélisation UML  Diagrammes de Cas d’utilisation</vt:lpstr>
      <vt:lpstr>Modélisation Objet : UML</vt:lpstr>
      <vt:lpstr>Modélisation Objet : UML</vt:lpstr>
      <vt:lpstr>Modélisation Objet : UML</vt:lpstr>
      <vt:lpstr>Historique</vt:lpstr>
      <vt:lpstr>Grady Booch et OOD</vt:lpstr>
      <vt:lpstr>Ivar Jacobson et OOSE</vt:lpstr>
      <vt:lpstr>John Rumbaugh et OMT</vt:lpstr>
      <vt:lpstr>Historique</vt:lpstr>
      <vt:lpstr>Historique</vt:lpstr>
      <vt:lpstr>L’arrivée d’UML</vt:lpstr>
      <vt:lpstr>L’arrivée d’UML</vt:lpstr>
      <vt:lpstr>Modélisation Objet : UML</vt:lpstr>
      <vt:lpstr>L’utilisation de diagrammes</vt:lpstr>
      <vt:lpstr>Définition d’un diagramme</vt:lpstr>
      <vt:lpstr>Modélisation Objet : UML</vt:lpstr>
      <vt:lpstr>Modélisation Objet : Diagrammes et vue d’architecture</vt:lpstr>
      <vt:lpstr>Diagrammes selon les axes de modélisation</vt:lpstr>
      <vt:lpstr>Logiciels de modélisation UML</vt:lpstr>
      <vt:lpstr>Diagramme de cas d’utilisation  (Use Case Diagram)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Cas d’utilisation (quelques  caractéristiques)</vt:lpstr>
      <vt:lpstr>Présentation PowerPoint</vt:lpstr>
      <vt:lpstr>Présentation PowerPoint</vt:lpstr>
      <vt:lpstr>Présentation PowerPoint</vt:lpstr>
      <vt:lpstr>Description textuelle des cas  d’utilisation</vt:lpstr>
      <vt:lpstr>Présentation PowerPoint</vt:lpstr>
      <vt:lpstr>Scénario</vt:lpstr>
      <vt:lpstr>Présentation PowerPoint</vt:lpstr>
      <vt:lpstr>Les scénarios</vt:lpstr>
      <vt:lpstr>Présentation PowerPoint</vt:lpstr>
      <vt:lpstr>Présentation PowerPoint</vt:lpstr>
      <vt:lpstr>Présentation PowerPoint</vt:lpstr>
      <vt:lpstr>Relations entre cas d’utilisation</vt:lpstr>
      <vt:lpstr>Relation entre cas d’utilisation</vt:lpstr>
      <vt:lpstr>Relation entre cas d’utilisation</vt:lpstr>
      <vt:lpstr>Présentation PowerPoint</vt:lpstr>
      <vt:lpstr>Présentation PowerPoint</vt:lpstr>
      <vt:lpstr>Présentation PowerPoint</vt:lpstr>
      <vt:lpstr>Présentation PowerPoint</vt:lpstr>
      <vt:lpstr>Exemple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création pages dynamiques FI4</dc:title>
  <dc:subject>cours</dc:subject>
  <dc:creator>Abdelhak-Djamel Seriai</dc:creator>
  <cp:keywords>PHP-ASP-JSP</cp:keywords>
  <cp:lastModifiedBy>Akonguhi N'guessan Patrice</cp:lastModifiedBy>
  <cp:revision>12</cp:revision>
  <dcterms:created xsi:type="dcterms:W3CDTF">2023-03-25T12:23:28Z</dcterms:created>
  <dcterms:modified xsi:type="dcterms:W3CDTF">2023-03-28T16:28:20Z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2023-03-25T00:00:00Z</vt:filetime>
  </property>
</Properties>
</file>